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charts/chart6.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80" r:id="rId4"/>
    <p:sldId id="258" r:id="rId5"/>
    <p:sldId id="260" r:id="rId6"/>
    <p:sldId id="261" r:id="rId7"/>
    <p:sldId id="262" r:id="rId8"/>
    <p:sldId id="285" r:id="rId9"/>
    <p:sldId id="275" r:id="rId10"/>
    <p:sldId id="279" r:id="rId11"/>
    <p:sldId id="272" r:id="rId12"/>
    <p:sldId id="273" r:id="rId13"/>
    <p:sldId id="266" r:id="rId14"/>
    <p:sldId id="267" r:id="rId15"/>
    <p:sldId id="287" r:id="rId16"/>
    <p:sldId id="268" r:id="rId17"/>
    <p:sldId id="269" r:id="rId18"/>
    <p:sldId id="274" r:id="rId19"/>
    <p:sldId id="264" r:id="rId20"/>
    <p:sldId id="270" r:id="rId21"/>
    <p:sldId id="288" r:id="rId22"/>
    <p:sldId id="283" r:id="rId23"/>
    <p:sldId id="284" r:id="rId24"/>
    <p:sldId id="286" r:id="rId25"/>
    <p:sldId id="271"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verpass"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jTqijCot5piTRSzduCUzzOsmy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13D99-9ED8-4A59-B136-1E13608CB352}">
  <a:tblStyle styleId="{A3413D99-9ED8-4A59-B136-1E13608CB352}" styleName="Table_0">
    <a:wholeTbl>
      <a:tcTxStyle b="off" i="off">
        <a:font>
          <a:latin typeface="Lucida Sans Typewriter"/>
          <a:ea typeface="Lucida Sans Typewriter"/>
          <a:cs typeface="Lucida Sans Typewriter"/>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C"/>
          </a:solidFill>
        </a:fill>
      </a:tcStyle>
    </a:wholeTbl>
    <a:band1H>
      <a:tcTxStyle/>
      <a:tcStyle>
        <a:tcBdr/>
        <a:fill>
          <a:solidFill>
            <a:srgbClr val="CAE3F9"/>
          </a:solidFill>
        </a:fill>
      </a:tcStyle>
    </a:band1H>
    <a:band2H>
      <a:tcTxStyle/>
      <a:tcStyle>
        <a:tcBdr/>
      </a:tcStyle>
    </a:band2H>
    <a:band1V>
      <a:tcTxStyle/>
      <a:tcStyle>
        <a:tcBdr/>
        <a:fill>
          <a:solidFill>
            <a:srgbClr val="CAE3F9"/>
          </a:solidFill>
        </a:fill>
      </a:tcStyle>
    </a:band1V>
    <a:band2V>
      <a:tcTxStyle/>
      <a:tcStyle>
        <a:tcBdr/>
      </a:tcStyle>
    </a:band2V>
    <a:lastCol>
      <a:tcTxStyle b="on" i="off">
        <a:font>
          <a:latin typeface="Lucida Sans Typewriter"/>
          <a:ea typeface="Lucida Sans Typewriter"/>
          <a:cs typeface="Lucida Sans Typewriter"/>
        </a:font>
        <a:schemeClr val="lt1"/>
      </a:tcTxStyle>
      <a:tcStyle>
        <a:tcBdr/>
        <a:fill>
          <a:solidFill>
            <a:schemeClr val="accent1"/>
          </a:solidFill>
        </a:fill>
      </a:tcStyle>
    </a:lastCol>
    <a:firstCol>
      <a:tcTxStyle b="on" i="off">
        <a:font>
          <a:latin typeface="Lucida Sans Typewriter"/>
          <a:ea typeface="Lucida Sans Typewriter"/>
          <a:cs typeface="Lucida Sans Typewriter"/>
        </a:font>
        <a:schemeClr val="lt1"/>
      </a:tcTxStyle>
      <a:tcStyle>
        <a:tcBdr/>
        <a:fill>
          <a:solidFill>
            <a:schemeClr val="accent1"/>
          </a:solidFill>
        </a:fill>
      </a:tcStyle>
    </a:firstCol>
    <a:lastRow>
      <a:tcTxStyle b="on" i="off">
        <a:font>
          <a:latin typeface="Lucida Sans Typewriter"/>
          <a:ea typeface="Lucida Sans Typewriter"/>
          <a:cs typeface="Lucida Sans Typewriter"/>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Lucida Sans Typewriter"/>
          <a:ea typeface="Lucida Sans Typewriter"/>
          <a:cs typeface="Lucida Sans Typewriter"/>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Experiencing a landslide?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2391152295904198E-2"/>
          <c:y val="0.28356387892641183"/>
          <c:w val="0.73728470255946066"/>
          <c:h val="0.68141382231775305"/>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B116-4E68-9757-FEBE39198EDC}"/>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B116-4E68-9757-FEBE39198EDC}"/>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B116-4E68-9757-FEBE39198EDC}"/>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B116-4E68-9757-FEBE39198ED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24</c:v>
                </c:pt>
                <c:pt idx="1">
                  <c:v>36</c:v>
                </c:pt>
              </c:numCache>
            </c:numRef>
          </c:val>
          <c:extLst>
            <c:ext xmlns:c16="http://schemas.microsoft.com/office/drawing/2014/chart" uri="{C3380CC4-5D6E-409C-BE32-E72D297353CC}">
              <c16:uniqueId val="{00000000-FC24-430F-8488-C2D137D69F9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600" dirty="0"/>
              <a:t>Do you find this kind of application useful?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2-7479-43A5-80D1-7C3B9F2464E0}"/>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FBF1-435E-A8A7-41B7D74702C5}"/>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FBF1-435E-A8A7-41B7D74702C5}"/>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FBF1-435E-A8A7-41B7D74702C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57</c:v>
                </c:pt>
                <c:pt idx="1">
                  <c:v>3</c:v>
                </c:pt>
              </c:numCache>
            </c:numRef>
          </c:val>
          <c:extLst>
            <c:ext xmlns:c16="http://schemas.microsoft.com/office/drawing/2014/chart" uri="{C3380CC4-5D6E-409C-BE32-E72D297353CC}">
              <c16:uniqueId val="{00000000-7479-43A5-80D1-7C3B9F2464E0}"/>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dirty="0"/>
              <a:t>Was it possible to avoid</a:t>
            </a:r>
            <a:r>
              <a:rPr lang="en-US" sz="1800" baseline="0" dirty="0"/>
              <a:t> the damage if you were warned at the time?</a:t>
            </a:r>
            <a:endParaRPr lang="en-US" sz="180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77E-4E39-BB54-15BBBBE541BC}"/>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77E-4E39-BB54-15BBBBE541BC}"/>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577E-4E39-BB54-15BBBBE541BC}"/>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577E-4E39-BB54-15BBBBE541B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51</c:v>
                </c:pt>
                <c:pt idx="1">
                  <c:v>9</c:v>
                </c:pt>
              </c:numCache>
            </c:numRef>
          </c:val>
          <c:extLst>
            <c:ext xmlns:c16="http://schemas.microsoft.com/office/drawing/2014/chart" uri="{C3380CC4-5D6E-409C-BE32-E72D297353CC}">
              <c16:uniqueId val="{00000000-67C7-4274-BEF2-00045060A1BE}"/>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4.2723625520133507E-2"/>
          <c:y val="6.4153120891716917E-2"/>
          <c:w val="0.92167335321308852"/>
          <c:h val="0.85842975627396434"/>
        </c:manualLayout>
      </c:layout>
      <c:doughnutChart>
        <c:varyColors val="1"/>
        <c:dLbls>
          <c:showLegendKey val="0"/>
          <c:showVal val="0"/>
          <c:showCatName val="0"/>
          <c:showSerName val="0"/>
          <c:showPercent val="0"/>
          <c:showBubbleSize val="0"/>
          <c:showLeaderLines val="0"/>
        </c:dLbls>
        <c:firstSliceAng val="156"/>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1682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181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868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1C1C1C"/>
        </a:solid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04800" y="3149062"/>
            <a:ext cx="5791200" cy="132556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Font typeface="Twentieth Century"/>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304800" y="4580988"/>
            <a:ext cx="5791200" cy="92551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a:spLocks noGrp="1"/>
          </p:cNvSpPr>
          <p:nvPr>
            <p:ph type="pic" idx="2"/>
          </p:nvPr>
        </p:nvSpPr>
        <p:spPr>
          <a:xfrm>
            <a:off x="8156900" y="4570790"/>
            <a:ext cx="4034172" cy="2276856"/>
          </a:xfrm>
          <a:prstGeom prst="rect">
            <a:avLst/>
          </a:prstGeom>
          <a:noFill/>
          <a:ln>
            <a:noFill/>
          </a:ln>
        </p:spPr>
      </p:sp>
      <p:sp>
        <p:nvSpPr>
          <p:cNvPr id="21" name="Google Shape;21;p18"/>
          <p:cNvSpPr>
            <a:spLocks noGrp="1"/>
          </p:cNvSpPr>
          <p:nvPr>
            <p:ph type="pic" idx="3"/>
          </p:nvPr>
        </p:nvSpPr>
        <p:spPr>
          <a:xfrm>
            <a:off x="8157828" y="2283580"/>
            <a:ext cx="4034172" cy="2276856"/>
          </a:xfrm>
          <a:prstGeom prst="rect">
            <a:avLst/>
          </a:prstGeom>
          <a:noFill/>
          <a:ln>
            <a:noFill/>
          </a:ln>
        </p:spPr>
      </p:sp>
      <p:sp>
        <p:nvSpPr>
          <p:cNvPr id="22" name="Google Shape;22;p18"/>
          <p:cNvSpPr>
            <a:spLocks noGrp="1"/>
          </p:cNvSpPr>
          <p:nvPr>
            <p:ph type="pic" idx="4"/>
          </p:nvPr>
        </p:nvSpPr>
        <p:spPr>
          <a:xfrm>
            <a:off x="4070603" y="268"/>
            <a:ext cx="4111583" cy="2276856"/>
          </a:xfrm>
          <a:prstGeom prst="rect">
            <a:avLst/>
          </a:prstGeom>
          <a:noFill/>
          <a:ln>
            <a:noFill/>
          </a:ln>
        </p:spPr>
      </p:sp>
      <p:sp>
        <p:nvSpPr>
          <p:cNvPr id="23" name="Google Shape;23;p18"/>
          <p:cNvSpPr>
            <a:spLocks noGrp="1"/>
          </p:cNvSpPr>
          <p:nvPr>
            <p:ph type="pic" idx="5"/>
          </p:nvPr>
        </p:nvSpPr>
        <p:spPr>
          <a:xfrm>
            <a:off x="0" y="0"/>
            <a:ext cx="4070604" cy="2276856"/>
          </a:xfrm>
          <a:prstGeom prst="rect">
            <a:avLst/>
          </a:prstGeom>
          <a:noFill/>
          <a:ln>
            <a:noFill/>
          </a:ln>
        </p:spPr>
      </p:sp>
      <p:sp>
        <p:nvSpPr>
          <p:cNvPr id="24" name="Google Shape;24;p18"/>
          <p:cNvSpPr>
            <a:spLocks noGrp="1"/>
          </p:cNvSpPr>
          <p:nvPr>
            <p:ph type="pic" idx="6"/>
          </p:nvPr>
        </p:nvSpPr>
        <p:spPr>
          <a:xfrm>
            <a:off x="8157828" y="0"/>
            <a:ext cx="4034172" cy="2276856"/>
          </a:xfrm>
          <a:prstGeom prst="rect">
            <a:avLst/>
          </a:prstGeom>
          <a:noFill/>
          <a:ln>
            <a:noFill/>
          </a:ln>
        </p:spPr>
      </p:sp>
    </p:spTree>
  </p:cSld>
  <p:clrMapOvr>
    <a:masterClrMapping/>
  </p:clrMapOvr>
  <p:extLst>
    <p:ext uri="{DCECCB84-F9BA-43D5-87BE-67443E8EF086}">
      <p15:sldGuideLst xmlns:p15="http://schemas.microsoft.com/office/powerpoint/2012/main">
        <p15:guide id="1" orient="horz" pos="1584">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95"/>
        <p:cNvGrpSpPr/>
        <p:nvPr/>
      </p:nvGrpSpPr>
      <p:grpSpPr>
        <a:xfrm>
          <a:off x="0" y="0"/>
          <a:ext cx="0" cy="0"/>
          <a:chOff x="0" y="0"/>
          <a:chExt cx="0" cy="0"/>
        </a:xfrm>
      </p:grpSpPr>
      <p:sp>
        <p:nvSpPr>
          <p:cNvPr id="96" name="Google Shape;96;p27"/>
          <p:cNvSpPr>
            <a:spLocks noGrp="1"/>
          </p:cNvSpPr>
          <p:nvPr>
            <p:ph type="media" idx="2"/>
          </p:nvPr>
        </p:nvSpPr>
        <p:spPr>
          <a:xfrm>
            <a:off x="0" y="0"/>
            <a:ext cx="12192000" cy="6678000"/>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600"/>
              <a:buFont typeface="Arial"/>
              <a:buNone/>
              <a:defRPr sz="16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97" name="Google Shape;97;p27"/>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8"/>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8"/>
          <p:cNvSpPr txBox="1">
            <a:spLocks noGrp="1"/>
          </p:cNvSpPr>
          <p:nvPr>
            <p:ph type="body" idx="2"/>
          </p:nvPr>
        </p:nvSpPr>
        <p:spPr>
          <a:xfrm>
            <a:off x="360000" y="1620000"/>
            <a:ext cx="114732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8"/>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9"/>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9"/>
          <p:cNvSpPr txBox="1">
            <a:spLocks noGrp="1"/>
          </p:cNvSpPr>
          <p:nvPr>
            <p:ph type="body" idx="2"/>
          </p:nvPr>
        </p:nvSpPr>
        <p:spPr>
          <a:xfrm>
            <a:off x="3600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9"/>
          <p:cNvSpPr txBox="1">
            <a:spLocks noGrp="1"/>
          </p:cNvSpPr>
          <p:nvPr>
            <p:ph type="body" idx="3"/>
          </p:nvPr>
        </p:nvSpPr>
        <p:spPr>
          <a:xfrm>
            <a:off x="6253200" y="1620000"/>
            <a:ext cx="5580000"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9"/>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
        <p:cNvGrpSpPr/>
        <p:nvPr/>
      </p:nvGrpSpPr>
      <p:grpSpPr>
        <a:xfrm>
          <a:off x="0" y="0"/>
          <a:ext cx="0" cy="0"/>
          <a:chOff x="0" y="0"/>
          <a:chExt cx="0" cy="0"/>
        </a:xfrm>
      </p:grpSpPr>
      <p:sp>
        <p:nvSpPr>
          <p:cNvPr id="114" name="Google Shape;114;p30"/>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5"/>
        <p:cNvGrpSpPr/>
        <p:nvPr/>
      </p:nvGrpSpPr>
      <p:grpSpPr>
        <a:xfrm>
          <a:off x="0" y="0"/>
          <a:ext cx="0" cy="0"/>
          <a:chOff x="0" y="0"/>
          <a:chExt cx="0" cy="0"/>
        </a:xfrm>
      </p:grpSpPr>
      <p:pic>
        <p:nvPicPr>
          <p:cNvPr id="26" name="Google Shape;26;p19"/>
          <p:cNvPicPr preferRelativeResize="0"/>
          <p:nvPr/>
        </p:nvPicPr>
        <p:blipFill rotWithShape="1">
          <a:blip r:embed="rId2">
            <a:alphaModFix/>
          </a:blip>
          <a:srcRect b="-14"/>
          <a:stretch/>
        </p:blipFill>
        <p:spPr>
          <a:xfrm>
            <a:off x="7801452" y="1"/>
            <a:ext cx="4389120" cy="6675120"/>
          </a:xfrm>
          <a:prstGeom prst="rect">
            <a:avLst/>
          </a:prstGeom>
          <a:noFill/>
          <a:ln>
            <a:noFill/>
          </a:ln>
        </p:spPr>
      </p:pic>
      <p:sp>
        <p:nvSpPr>
          <p:cNvPr id="27" name="Google Shape;27;p19"/>
          <p:cNvSpPr/>
          <p:nvPr/>
        </p:nvSpPr>
        <p:spPr>
          <a:xfrm>
            <a:off x="7804351" y="1"/>
            <a:ext cx="4386221" cy="66780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28" name="Google Shape;28;p19"/>
          <p:cNvSpPr>
            <a:spLocks noGrp="1"/>
          </p:cNvSpPr>
          <p:nvPr>
            <p:ph type="pic" idx="2"/>
          </p:nvPr>
        </p:nvSpPr>
        <p:spPr>
          <a:xfrm>
            <a:off x="-11284" y="1"/>
            <a:ext cx="7815636" cy="6677022"/>
          </a:xfrm>
          <a:prstGeom prst="rect">
            <a:avLst/>
          </a:prstGeom>
          <a:solidFill>
            <a:srgbClr val="F2F2F2"/>
          </a:solidFill>
          <a:ln>
            <a:noFill/>
          </a:ln>
        </p:spPr>
      </p:sp>
      <p:sp>
        <p:nvSpPr>
          <p:cNvPr id="29" name="Google Shape;29;p19"/>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0" name="Google Shape;30;p19"/>
          <p:cNvSpPr/>
          <p:nvPr/>
        </p:nvSpPr>
        <p:spPr>
          <a:xfrm>
            <a:off x="7804351" y="6678000"/>
            <a:ext cx="4224295"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31" name="Google Shape;31;p19"/>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32" name="Google Shape;32;p19"/>
          <p:cNvSpPr txBox="1">
            <a:spLocks noGrp="1"/>
          </p:cNvSpPr>
          <p:nvPr>
            <p:ph type="ctrTitle"/>
          </p:nvPr>
        </p:nvSpPr>
        <p:spPr>
          <a:xfrm>
            <a:off x="8073392" y="1962149"/>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subTitle" idx="1"/>
          </p:nvPr>
        </p:nvSpPr>
        <p:spPr>
          <a:xfrm>
            <a:off x="8073391" y="3602038"/>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9"/>
          <p:cNvSpPr/>
          <p:nvPr/>
        </p:nvSpPr>
        <p:spPr>
          <a:xfrm>
            <a:off x="8776606" y="3981146"/>
            <a:ext cx="3413965" cy="2695876"/>
          </a:xfrm>
          <a:custGeom>
            <a:avLst/>
            <a:gdLst/>
            <a:ahLst/>
            <a:cxnLst/>
            <a:rect l="l" t="t" r="r" b="b"/>
            <a:pathLst>
              <a:path w="4115752" h="3250050" extrusionOk="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35" name="Google Shape;35;p19"/>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6"/>
        <p:cNvGrpSpPr/>
        <p:nvPr/>
      </p:nvGrpSpPr>
      <p:grpSpPr>
        <a:xfrm>
          <a:off x="0" y="0"/>
          <a:ext cx="0" cy="0"/>
          <a:chOff x="0" y="0"/>
          <a:chExt cx="0" cy="0"/>
        </a:xfrm>
      </p:grpSpPr>
      <p:pic>
        <p:nvPicPr>
          <p:cNvPr id="37" name="Google Shape;37;p20"/>
          <p:cNvPicPr preferRelativeResize="0"/>
          <p:nvPr/>
        </p:nvPicPr>
        <p:blipFill rotWithShape="1">
          <a:blip r:embed="rId2">
            <a:alphaModFix/>
          </a:blip>
          <a:srcRect/>
          <a:stretch/>
        </p:blipFill>
        <p:spPr>
          <a:xfrm>
            <a:off x="0" y="0"/>
            <a:ext cx="7799832" cy="6675120"/>
          </a:xfrm>
          <a:prstGeom prst="rect">
            <a:avLst/>
          </a:prstGeom>
          <a:noFill/>
          <a:ln>
            <a:noFill/>
          </a:ln>
        </p:spPr>
      </p:pic>
      <p:sp>
        <p:nvSpPr>
          <p:cNvPr id="38" name="Google Shape;38;p20"/>
          <p:cNvSpPr/>
          <p:nvPr/>
        </p:nvSpPr>
        <p:spPr>
          <a:xfrm>
            <a:off x="6671"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39" name="Google Shape;39;p20"/>
          <p:cNvSpPr>
            <a:spLocks noGrp="1"/>
          </p:cNvSpPr>
          <p:nvPr>
            <p:ph type="pic" idx="2"/>
          </p:nvPr>
        </p:nvSpPr>
        <p:spPr>
          <a:xfrm>
            <a:off x="7801097" y="1"/>
            <a:ext cx="4389475" cy="6677644"/>
          </a:xfrm>
          <a:prstGeom prst="rect">
            <a:avLst/>
          </a:prstGeom>
          <a:solidFill>
            <a:srgbClr val="F2F2F2"/>
          </a:solidFill>
          <a:ln>
            <a:noFill/>
          </a:ln>
        </p:spPr>
      </p:sp>
      <p:sp>
        <p:nvSpPr>
          <p:cNvPr id="40" name="Google Shape;40;p20"/>
          <p:cNvSpPr txBox="1">
            <a:spLocks noGrp="1"/>
          </p:cNvSpPr>
          <p:nvPr>
            <p:ph type="ftr" idx="11"/>
          </p:nvPr>
        </p:nvSpPr>
        <p:spPr>
          <a:xfrm>
            <a:off x="360000" y="6483329"/>
            <a:ext cx="2378438" cy="187367"/>
          </a:xfrm>
          <a:prstGeom prst="rect">
            <a:avLst/>
          </a:prstGeom>
          <a:gradFill>
            <a:gsLst>
              <a:gs pos="0">
                <a:srgbClr val="262626"/>
              </a:gs>
              <a:gs pos="82000">
                <a:srgbClr val="262626"/>
              </a:gs>
              <a:gs pos="100000">
                <a:schemeClr val="dk1"/>
              </a:gs>
            </a:gsLst>
            <a:lin ang="0" scaled="0"/>
          </a:gradFill>
          <a:ln>
            <a:noFill/>
          </a:ln>
        </p:spPr>
        <p:txBody>
          <a:bodyPr spcFirstLastPara="1" wrap="square" lIns="3600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0"/>
          <p:cNvSpPr txBox="1">
            <a:spLocks noGrp="1"/>
          </p:cNvSpPr>
          <p:nvPr>
            <p:ph type="ctrTitle"/>
          </p:nvPr>
        </p:nvSpPr>
        <p:spPr>
          <a:xfrm>
            <a:off x="1273834" y="2481141"/>
            <a:ext cx="3759807" cy="1547813"/>
          </a:xfrm>
          <a:prstGeom prst="rect">
            <a:avLst/>
          </a:prstGeom>
          <a:noFill/>
          <a:ln>
            <a:noFill/>
          </a:ln>
        </p:spPr>
        <p:txBody>
          <a:bodyPr spcFirstLastPara="1" wrap="square" lIns="0" tIns="0" rIns="0" bIns="0" anchor="b" anchorCtr="0">
            <a:noAutofit/>
          </a:bodyPr>
          <a:lstStyle>
            <a:lvl1pPr lvl="0" algn="l">
              <a:lnSpc>
                <a:spcPct val="83333"/>
              </a:lnSpc>
              <a:spcBef>
                <a:spcPts val="0"/>
              </a:spcBef>
              <a:spcAft>
                <a:spcPts val="0"/>
              </a:spcAft>
              <a:buClr>
                <a:schemeClr val="lt1"/>
              </a:buClr>
              <a:buSzPts val="4800"/>
              <a:buFont typeface="Twentieth Centur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subTitle" idx="1"/>
          </p:nvPr>
        </p:nvSpPr>
        <p:spPr>
          <a:xfrm>
            <a:off x="1273833" y="4220102"/>
            <a:ext cx="3756943" cy="722312"/>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20"/>
          <p:cNvSpPr/>
          <p:nvPr/>
        </p:nvSpPr>
        <p:spPr>
          <a:xfrm flipH="1">
            <a:off x="-1428"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1"/>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1"/>
          <p:cNvSpPr>
            <a:spLocks noGrp="1"/>
          </p:cNvSpPr>
          <p:nvPr>
            <p:ph type="pic" idx="3"/>
          </p:nvPr>
        </p:nvSpPr>
        <p:spPr>
          <a:xfrm>
            <a:off x="7804150" y="1"/>
            <a:ext cx="4387850" cy="6679488"/>
          </a:xfrm>
          <a:prstGeom prst="rect">
            <a:avLst/>
          </a:prstGeom>
          <a:solidFill>
            <a:srgbClr val="F2F2F2"/>
          </a:solidFill>
          <a:ln>
            <a:noFill/>
          </a:ln>
        </p:spPr>
      </p:sp>
      <p:sp>
        <p:nvSpPr>
          <p:cNvPr id="50" name="Google Shape;50;p21"/>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Divider">
  <p:cSld name="1_Divider">
    <p:spTree>
      <p:nvGrpSpPr>
        <p:cNvPr id="1" name="Shape 52"/>
        <p:cNvGrpSpPr/>
        <p:nvPr/>
      </p:nvGrpSpPr>
      <p:grpSpPr>
        <a:xfrm>
          <a:off x="0" y="0"/>
          <a:ext cx="0" cy="0"/>
          <a:chOff x="0" y="0"/>
          <a:chExt cx="0" cy="0"/>
        </a:xfrm>
      </p:grpSpPr>
      <p:pic>
        <p:nvPicPr>
          <p:cNvPr id="53" name="Google Shape;53;p22"/>
          <p:cNvPicPr preferRelativeResize="0"/>
          <p:nvPr/>
        </p:nvPicPr>
        <p:blipFill rotWithShape="1">
          <a:blip r:embed="rId2">
            <a:alphaModFix/>
          </a:blip>
          <a:srcRect/>
          <a:stretch/>
        </p:blipFill>
        <p:spPr>
          <a:xfrm flipH="1">
            <a:off x="0" y="0"/>
            <a:ext cx="7799832" cy="6675120"/>
          </a:xfrm>
          <a:prstGeom prst="rect">
            <a:avLst/>
          </a:prstGeom>
          <a:noFill/>
          <a:ln>
            <a:noFill/>
          </a:ln>
        </p:spPr>
      </p:pic>
      <p:sp>
        <p:nvSpPr>
          <p:cNvPr id="54" name="Google Shape;54;p22"/>
          <p:cNvSpPr/>
          <p:nvPr/>
        </p:nvSpPr>
        <p:spPr>
          <a:xfrm>
            <a:off x="0" y="0"/>
            <a:ext cx="7802524" cy="6677644"/>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55" name="Google Shape;55;p22"/>
          <p:cNvSpPr>
            <a:spLocks noGrp="1"/>
          </p:cNvSpPr>
          <p:nvPr>
            <p:ph type="pic" idx="2"/>
          </p:nvPr>
        </p:nvSpPr>
        <p:spPr>
          <a:xfrm>
            <a:off x="7801097" y="1"/>
            <a:ext cx="4389475" cy="6677644"/>
          </a:xfrm>
          <a:prstGeom prst="rect">
            <a:avLst/>
          </a:prstGeom>
          <a:solidFill>
            <a:srgbClr val="F2F2F2"/>
          </a:solidFill>
          <a:ln>
            <a:noFill/>
          </a:ln>
        </p:spPr>
      </p:sp>
      <p:sp>
        <p:nvSpPr>
          <p:cNvPr id="56" name="Google Shape;56;p22"/>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lvl1pPr lvl="0" algn="l">
              <a:lnSpc>
                <a:spcPct val="60606"/>
              </a:lnSpc>
              <a:spcBef>
                <a:spcPts val="0"/>
              </a:spcBef>
              <a:spcAft>
                <a:spcPts val="0"/>
              </a:spcAft>
              <a:buClr>
                <a:schemeClr val="lt1"/>
              </a:buClr>
              <a:buSzPts val="6600"/>
              <a:buFont typeface="Twentieth Century"/>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2"/>
          <p:cNvSpPr/>
          <p:nvPr/>
        </p:nvSpPr>
        <p:spPr>
          <a:xfrm>
            <a:off x="1774391" y="4123811"/>
            <a:ext cx="6027420" cy="2599249"/>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58" name="Google Shape;58;p22"/>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600"/>
              <a:buNone/>
              <a:defRPr sz="16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Lucida Sans"/>
                <a:ea typeface="Lucida Sans"/>
                <a:cs typeface="Lucida Sans"/>
                <a:sym typeface="Lucida Sans"/>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2"/>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61" name="Google Shape;61;p22"/>
          <p:cNvSpPr/>
          <p:nvPr/>
        </p:nvSpPr>
        <p:spPr>
          <a:xfrm>
            <a:off x="7804351" y="6678000"/>
            <a:ext cx="4224296"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endParaRPr sz="1000">
              <a:solidFill>
                <a:schemeClr val="lt1"/>
              </a:solidFill>
              <a:latin typeface="Twentieth Century"/>
              <a:ea typeface="Twentieth Century"/>
              <a:cs typeface="Twentieth Century"/>
              <a:sym typeface="Twentieth Century"/>
            </a:endParaRPr>
          </a:p>
        </p:txBody>
      </p:sp>
      <p:sp>
        <p:nvSpPr>
          <p:cNvPr id="62" name="Google Shape;62;p22"/>
          <p:cNvSpPr txBox="1"/>
          <p:nvPr/>
        </p:nvSpPr>
        <p:spPr>
          <a:xfrm>
            <a:off x="12030074" y="6678000"/>
            <a:ext cx="161925" cy="144000"/>
          </a:xfrm>
          <a:prstGeom prst="rect">
            <a:avLst/>
          </a:prstGeom>
          <a:solidFill>
            <a:schemeClr val="accent1"/>
          </a:solidFill>
          <a:ln>
            <a:noFill/>
          </a:ln>
        </p:spPr>
        <p:txBody>
          <a:bodyPr spcFirstLastPara="1" wrap="square" lIns="0" tIns="0" rIns="72000" bIns="0" anchor="ctr" anchorCtr="0">
            <a:noAutofit/>
          </a:bodyPr>
          <a:lstStyle/>
          <a:p>
            <a:pPr marL="0" marR="0" lvl="0" indent="0" algn="r" rtl="0">
              <a:spcBef>
                <a:spcPts val="0"/>
              </a:spcBef>
              <a:spcAft>
                <a:spcPts val="0"/>
              </a:spcAft>
              <a:buNone/>
            </a:pPr>
            <a:endParaRPr sz="1200">
              <a:solidFill>
                <a:schemeClr val="lt1"/>
              </a:solidFill>
              <a:latin typeface="Twentieth Century"/>
              <a:ea typeface="Twentieth Century"/>
              <a:cs typeface="Twentieth Century"/>
              <a:sym typeface="Twentieth Century"/>
            </a:endParaRPr>
          </a:p>
        </p:txBody>
      </p:sp>
      <p:sp>
        <p:nvSpPr>
          <p:cNvPr id="63" name="Google Shape;63;p22"/>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s Only">
  <p:cSld name="Titles Only">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360363" y="1080000"/>
            <a:ext cx="11471275"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69"/>
        <p:cNvGrpSpPr/>
        <p:nvPr/>
      </p:nvGrpSpPr>
      <p:grpSpPr>
        <a:xfrm>
          <a:off x="0" y="0"/>
          <a:ext cx="0" cy="0"/>
          <a:chOff x="0" y="0"/>
          <a:chExt cx="0" cy="0"/>
        </a:xfrm>
      </p:grpSpPr>
      <p:sp>
        <p:nvSpPr>
          <p:cNvPr id="70" name="Google Shape;70;p24"/>
          <p:cNvSpPr>
            <a:spLocks noGrp="1"/>
          </p:cNvSpPr>
          <p:nvPr>
            <p:ph type="pic" idx="2"/>
          </p:nvPr>
        </p:nvSpPr>
        <p:spPr>
          <a:xfrm>
            <a:off x="0" y="0"/>
            <a:ext cx="12191999" cy="6678000"/>
          </a:xfrm>
          <a:prstGeom prst="rect">
            <a:avLst/>
          </a:prstGeom>
          <a:solidFill>
            <a:srgbClr val="F2F2F2"/>
          </a:solidFill>
          <a:ln>
            <a:noFill/>
          </a:ln>
        </p:spPr>
      </p:sp>
      <p:sp>
        <p:nvSpPr>
          <p:cNvPr id="71" name="Google Shape;71;p2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4"/>
          <p:cNvSpPr txBox="1">
            <a:spLocks noGrp="1"/>
          </p:cNvSpPr>
          <p:nvPr>
            <p:ph type="body" idx="1"/>
          </p:nvPr>
        </p:nvSpPr>
        <p:spPr>
          <a:xfrm>
            <a:off x="7801275" y="6156000"/>
            <a:ext cx="3793125" cy="396000"/>
          </a:xfrm>
          <a:prstGeom prst="rect">
            <a:avLst/>
          </a:prstGeom>
          <a:solidFill>
            <a:schemeClr val="dk1"/>
          </a:solidFill>
          <a:ln>
            <a:noFill/>
          </a:ln>
        </p:spPr>
        <p:txBody>
          <a:bodyPr spcFirstLastPara="1" wrap="square" lIns="72000" tIns="72000" rIns="0" bIns="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a:off x="3600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body" idx="2"/>
          </p:nvPr>
        </p:nvSpPr>
        <p:spPr>
          <a:xfrm>
            <a:off x="3600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5"/>
          <p:cNvSpPr txBox="1">
            <a:spLocks noGrp="1"/>
          </p:cNvSpPr>
          <p:nvPr>
            <p:ph type="body" idx="3"/>
          </p:nvPr>
        </p:nvSpPr>
        <p:spPr>
          <a:xfrm>
            <a:off x="6253200" y="1980000"/>
            <a:ext cx="5580000" cy="414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5"/>
          <p:cNvSpPr txBox="1">
            <a:spLocks noGrp="1"/>
          </p:cNvSpPr>
          <p:nvPr>
            <p:ph type="body" idx="4"/>
          </p:nvPr>
        </p:nvSpPr>
        <p:spPr>
          <a:xfrm>
            <a:off x="6253200" y="1620000"/>
            <a:ext cx="5580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5"/>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Layout 2">
  <p:cSld name="Text Layout 2">
    <p:spTree>
      <p:nvGrpSpPr>
        <p:cNvPr id="1" name="Shape 82"/>
        <p:cNvGrpSpPr/>
        <p:nvPr/>
      </p:nvGrpSpPr>
      <p:grpSpPr>
        <a:xfrm>
          <a:off x="0" y="0"/>
          <a:ext cx="0" cy="0"/>
          <a:chOff x="0" y="0"/>
          <a:chExt cx="0" cy="0"/>
        </a:xfrm>
      </p:grpSpPr>
      <p:sp>
        <p:nvSpPr>
          <p:cNvPr id="83" name="Google Shape;83;p26"/>
          <p:cNvSpPr/>
          <p:nvPr/>
        </p:nvSpPr>
        <p:spPr>
          <a:xfrm>
            <a:off x="7804351" y="0"/>
            <a:ext cx="4386221" cy="6677022"/>
          </a:xfrm>
          <a:prstGeom prst="rect">
            <a:avLst/>
          </a:prstGeom>
          <a:solidFill>
            <a:srgbClr val="F2F2F2">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84" name="Google Shape;84;p26"/>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360363" y="1080000"/>
            <a:ext cx="6992937" cy="36036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100"/>
              <a:buNone/>
              <a:defRPr sz="2100"/>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360000" y="1620000"/>
            <a:ext cx="6992936" cy="450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a:spLocks noGrp="1"/>
          </p:cNvSpPr>
          <p:nvPr>
            <p:ph type="pic" idx="3"/>
          </p:nvPr>
        </p:nvSpPr>
        <p:spPr>
          <a:xfrm>
            <a:off x="8127752" y="4320000"/>
            <a:ext cx="1800000" cy="1800000"/>
          </a:xfrm>
          <a:prstGeom prst="rect">
            <a:avLst/>
          </a:prstGeom>
          <a:solidFill>
            <a:schemeClr val="lt1"/>
          </a:solidFill>
          <a:ln>
            <a:noFill/>
          </a:ln>
        </p:spPr>
      </p:sp>
      <p:sp>
        <p:nvSpPr>
          <p:cNvPr id="88" name="Google Shape;88;p26"/>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26"/>
          <p:cNvSpPr>
            <a:spLocks noGrp="1"/>
          </p:cNvSpPr>
          <p:nvPr>
            <p:ph type="pic" idx="4"/>
          </p:nvPr>
        </p:nvSpPr>
        <p:spPr>
          <a:xfrm>
            <a:off x="10057037" y="4320000"/>
            <a:ext cx="1800000" cy="1800000"/>
          </a:xfrm>
          <a:prstGeom prst="rect">
            <a:avLst/>
          </a:prstGeom>
          <a:solidFill>
            <a:srgbClr val="F2F2F2"/>
          </a:solidFill>
          <a:ln>
            <a:noFill/>
          </a:ln>
        </p:spPr>
      </p:sp>
      <p:sp>
        <p:nvSpPr>
          <p:cNvPr id="91" name="Google Shape;91;p26"/>
          <p:cNvSpPr>
            <a:spLocks noGrp="1"/>
          </p:cNvSpPr>
          <p:nvPr>
            <p:ph type="pic" idx="5"/>
          </p:nvPr>
        </p:nvSpPr>
        <p:spPr>
          <a:xfrm>
            <a:off x="8127752" y="2395565"/>
            <a:ext cx="1800000" cy="1800000"/>
          </a:xfrm>
          <a:prstGeom prst="rect">
            <a:avLst/>
          </a:prstGeom>
          <a:solidFill>
            <a:schemeClr val="lt1"/>
          </a:solidFill>
          <a:ln>
            <a:noFill/>
          </a:ln>
        </p:spPr>
      </p:sp>
      <p:sp>
        <p:nvSpPr>
          <p:cNvPr id="92" name="Google Shape;92;p26"/>
          <p:cNvSpPr>
            <a:spLocks noGrp="1"/>
          </p:cNvSpPr>
          <p:nvPr>
            <p:ph type="pic" idx="6"/>
          </p:nvPr>
        </p:nvSpPr>
        <p:spPr>
          <a:xfrm>
            <a:off x="10057037" y="2395565"/>
            <a:ext cx="1800000" cy="1800000"/>
          </a:xfrm>
          <a:prstGeom prst="rect">
            <a:avLst/>
          </a:prstGeom>
          <a:solidFill>
            <a:srgbClr val="3F3F3F"/>
          </a:solidFill>
          <a:ln>
            <a:noFill/>
          </a:ln>
        </p:spPr>
      </p:sp>
      <p:sp>
        <p:nvSpPr>
          <p:cNvPr id="93" name="Google Shape;93;p26"/>
          <p:cNvSpPr>
            <a:spLocks noGrp="1"/>
          </p:cNvSpPr>
          <p:nvPr>
            <p:ph type="pic" idx="7"/>
          </p:nvPr>
        </p:nvSpPr>
        <p:spPr>
          <a:xfrm>
            <a:off x="8127752" y="471129"/>
            <a:ext cx="1800000" cy="1800000"/>
          </a:xfrm>
          <a:prstGeom prst="rect">
            <a:avLst/>
          </a:prstGeom>
          <a:solidFill>
            <a:schemeClr val="accent1"/>
          </a:solidFill>
          <a:ln>
            <a:noFill/>
          </a:ln>
        </p:spPr>
      </p:sp>
      <p:sp>
        <p:nvSpPr>
          <p:cNvPr id="94" name="Google Shape;94;p26"/>
          <p:cNvSpPr>
            <a:spLocks noGrp="1"/>
          </p:cNvSpPr>
          <p:nvPr>
            <p:ph type="pic" idx="8"/>
          </p:nvPr>
        </p:nvSpPr>
        <p:spPr>
          <a:xfrm>
            <a:off x="10057037" y="471129"/>
            <a:ext cx="1800000" cy="1800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9856" y="6678000"/>
            <a:ext cx="9405316" cy="14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1" name="Google Shape;11;p17"/>
          <p:cNvSpPr/>
          <p:nvPr/>
        </p:nvSpPr>
        <p:spPr>
          <a:xfrm>
            <a:off x="7804351" y="6678000"/>
            <a:ext cx="3789833" cy="144000"/>
          </a:xfrm>
          <a:prstGeom prst="rect">
            <a:avLst/>
          </a:prstGeom>
          <a:solidFill>
            <a:srgbClr val="595959"/>
          </a:solidFill>
          <a:ln>
            <a:noFill/>
          </a:ln>
        </p:spPr>
        <p:txBody>
          <a:bodyPr spcFirstLastPara="1" wrap="square" lIns="91425" tIns="0" rIns="36000" bIns="0" anchor="b" anchorCtr="0">
            <a:noAutofit/>
          </a:bodyPr>
          <a:lstStyle/>
          <a:p>
            <a:pPr marL="0" marR="0" lvl="0" indent="0" algn="r" rtl="0">
              <a:spcBef>
                <a:spcPts val="0"/>
              </a:spcBef>
              <a:spcAft>
                <a:spcPts val="0"/>
              </a:spcAft>
              <a:buNone/>
            </a:pPr>
            <a:r>
              <a:rPr lang="en-US" sz="1000" b="0" i="0" u="none" strike="noStrike" cap="none">
                <a:solidFill>
                  <a:schemeClr val="lt1"/>
                </a:solidFill>
                <a:latin typeface="Lucida Sans"/>
                <a:ea typeface="Lucida Sans"/>
                <a:cs typeface="Lucida Sans"/>
                <a:sym typeface="Lucida Sans"/>
              </a:rPr>
              <a:t>Jens Martensson</a:t>
            </a:r>
            <a:endParaRPr/>
          </a:p>
        </p:txBody>
      </p:sp>
      <p:sp>
        <p:nvSpPr>
          <p:cNvPr id="12" name="Google Shape;12;p17"/>
          <p:cNvSpPr/>
          <p:nvPr/>
        </p:nvSpPr>
        <p:spPr>
          <a:xfrm>
            <a:off x="-9856" y="6822000"/>
            <a:ext cx="12201857" cy="36000"/>
          </a:xfrm>
          <a:prstGeom prst="rect">
            <a:avLst/>
          </a:prstGeom>
          <a:gradFill>
            <a:gsLst>
              <a:gs pos="0">
                <a:schemeClr val="accent4"/>
              </a:gs>
              <a:gs pos="37000">
                <a:srgbClr val="D8D8D8"/>
              </a:gs>
              <a:gs pos="68000">
                <a:srgbClr val="262626"/>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cida Sans"/>
              <a:ea typeface="Lucida Sans"/>
              <a:cs typeface="Lucida Sans"/>
              <a:sym typeface="Lucida Sans"/>
            </a:endParaRPr>
          </a:p>
        </p:txBody>
      </p:sp>
      <p:sp>
        <p:nvSpPr>
          <p:cNvPr id="13" name="Google Shape;13;p17"/>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3F3F3F"/>
              </a:buClr>
              <a:buSzPts val="3200"/>
              <a:buFont typeface="Twentieth Century"/>
              <a:buNone/>
              <a:defRPr sz="3200" b="0" i="0" u="none" strike="noStrike" cap="none">
                <a:solidFill>
                  <a:srgbClr val="3F3F3F"/>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7"/>
          <p:cNvSpPr txBox="1">
            <a:spLocks noGrp="1"/>
          </p:cNvSpPr>
          <p:nvPr>
            <p:ph type="body" idx="1"/>
          </p:nvPr>
        </p:nvSpPr>
        <p:spPr>
          <a:xfrm>
            <a:off x="360000" y="1260000"/>
            <a:ext cx="11473200" cy="48600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Twentieth Century"/>
                <a:ea typeface="Twentieth Century"/>
                <a:cs typeface="Twentieth Century"/>
                <a:sym typeface="Twentieth Century"/>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Twentieth Century"/>
                <a:ea typeface="Twentieth Century"/>
                <a:cs typeface="Twentieth Century"/>
                <a:sym typeface="Twentieth Century"/>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cida Sans"/>
                <a:ea typeface="Lucida Sans"/>
                <a:cs typeface="Lucida Sans"/>
                <a:sym typeface="Lucida Sans"/>
              </a:defRPr>
            </a:lvl9pPr>
          </a:lstStyle>
          <a:p>
            <a:endParaRPr/>
          </a:p>
        </p:txBody>
      </p:sp>
      <p:sp>
        <p:nvSpPr>
          <p:cNvPr id="15" name="Google Shape;15;p17"/>
          <p:cNvSpPr txBox="1">
            <a:spLocks noGrp="1"/>
          </p:cNvSpPr>
          <p:nvPr>
            <p:ph type="ftr" idx="11"/>
          </p:nvPr>
        </p:nvSpPr>
        <p:spPr>
          <a:xfrm>
            <a:off x="360000" y="6483329"/>
            <a:ext cx="2378438" cy="187367"/>
          </a:xfrm>
          <a:prstGeom prst="rect">
            <a:avLst/>
          </a:prstGeom>
          <a:gradFill>
            <a:gsLst>
              <a:gs pos="0">
                <a:srgbClr val="F2F2F2"/>
              </a:gs>
              <a:gs pos="82000">
                <a:srgbClr val="F2F2F2"/>
              </a:gs>
              <a:gs pos="100000">
                <a:srgbClr val="A5A5A5"/>
              </a:gs>
            </a:gsLst>
            <a:lin ang="5400000" scaled="0"/>
          </a:gradFill>
          <a:ln>
            <a:noFill/>
          </a:ln>
        </p:spPr>
        <p:txBody>
          <a:bodyPr spcFirstLastPara="1" wrap="square" lIns="3600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endParaRPr/>
          </a:p>
        </p:txBody>
      </p:sp>
      <p:sp>
        <p:nvSpPr>
          <p:cNvPr id="16" name="Google Shape;16;p1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lvl1pPr marL="0" marR="0" lvl="0"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20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jp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hyperlink" Target="mailto:Cifra.solutions.geo@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txBox="1">
            <a:spLocks noGrp="1"/>
          </p:cNvSpPr>
          <p:nvPr>
            <p:ph type="title"/>
          </p:nvPr>
        </p:nvSpPr>
        <p:spPr>
          <a:xfrm>
            <a:off x="329225" y="3093646"/>
            <a:ext cx="7409895" cy="124550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FFC000"/>
              </a:buClr>
              <a:buSzPts val="4400"/>
              <a:buFont typeface="Twentieth Century"/>
              <a:buNone/>
            </a:pPr>
            <a:r>
              <a:rPr lang="en-US">
                <a:solidFill>
                  <a:srgbClr val="FFC000"/>
                </a:solidFill>
              </a:rPr>
              <a:t>Siren: </a:t>
            </a:r>
            <a:r>
              <a:rPr lang="en-US"/>
              <a:t>Landslide Threat Alert Application</a:t>
            </a:r>
            <a:endParaRPr/>
          </a:p>
        </p:txBody>
      </p:sp>
      <p:sp>
        <p:nvSpPr>
          <p:cNvPr id="121" name="Google Shape;121;p1"/>
          <p:cNvSpPr txBox="1">
            <a:spLocks noGrp="1"/>
          </p:cNvSpPr>
          <p:nvPr>
            <p:ph type="body" idx="1"/>
          </p:nvPr>
        </p:nvSpPr>
        <p:spPr>
          <a:xfrm>
            <a:off x="1447800" y="4412035"/>
            <a:ext cx="6027845" cy="845765"/>
          </a:xfrm>
          <a:prstGeom prst="rect">
            <a:avLst/>
          </a:prstGeom>
          <a:noFill/>
          <a:ln>
            <a:noFill/>
          </a:ln>
        </p:spPr>
        <p:txBody>
          <a:bodyPr spcFirstLastPara="1" wrap="square" lIns="0" tIns="0" rIns="0" bIns="0" anchor="t" anchorCtr="0">
            <a:normAutofit/>
          </a:bodyPr>
          <a:lstStyle/>
          <a:p>
            <a:pPr marL="263525" lvl="0" indent="-263525" algn="r" rtl="0">
              <a:lnSpc>
                <a:spcPct val="90000"/>
              </a:lnSpc>
              <a:spcBef>
                <a:spcPts val="0"/>
              </a:spcBef>
              <a:spcAft>
                <a:spcPts val="0"/>
              </a:spcAft>
              <a:buClr>
                <a:srgbClr val="FFFFFF"/>
              </a:buClr>
              <a:buSzPts val="1800"/>
              <a:buNone/>
            </a:pPr>
            <a:r>
              <a:rPr lang="en-US" b="1" i="0" cap="none" dirty="0">
                <a:solidFill>
                  <a:srgbClr val="FFFFFF"/>
                </a:solidFill>
                <a:latin typeface="Arial"/>
                <a:ea typeface="Arial"/>
                <a:cs typeface="Arial"/>
                <a:sym typeface="Arial"/>
              </a:rPr>
              <a:t>			IDENTIFYING RISK WITH SCIENCE +			  	COMMUNITIES</a:t>
            </a:r>
            <a:endParaRPr dirty="0"/>
          </a:p>
        </p:txBody>
      </p:sp>
      <p:pic>
        <p:nvPicPr>
          <p:cNvPr id="122" name="Google Shape;122;p1"/>
          <p:cNvPicPr preferRelativeResize="0">
            <a:picLocks noGrp="1"/>
          </p:cNvPicPr>
          <p:nvPr>
            <p:ph type="pic" idx="5"/>
          </p:nvPr>
        </p:nvPicPr>
        <p:blipFill rotWithShape="1">
          <a:blip r:embed="rId3">
            <a:alphaModFix/>
          </a:blip>
          <a:srcRect t="22450" b="22450"/>
          <a:stretch/>
        </p:blipFill>
        <p:spPr>
          <a:xfrm>
            <a:off x="0" y="0"/>
            <a:ext cx="4070604" cy="2276856"/>
          </a:xfrm>
          <a:prstGeom prst="rect">
            <a:avLst/>
          </a:prstGeom>
          <a:noFill/>
          <a:ln>
            <a:noFill/>
          </a:ln>
        </p:spPr>
      </p:pic>
      <p:pic>
        <p:nvPicPr>
          <p:cNvPr id="123" name="Google Shape;123;p1"/>
          <p:cNvPicPr preferRelativeResize="0">
            <a:picLocks noGrp="1"/>
          </p:cNvPicPr>
          <p:nvPr>
            <p:ph type="pic" idx="4"/>
          </p:nvPr>
        </p:nvPicPr>
        <p:blipFill rotWithShape="1">
          <a:blip r:embed="rId4">
            <a:alphaModFix/>
          </a:blip>
          <a:srcRect t="15369" b="15368"/>
          <a:stretch/>
        </p:blipFill>
        <p:spPr>
          <a:xfrm>
            <a:off x="4070604" y="0"/>
            <a:ext cx="4111583" cy="2276856"/>
          </a:xfrm>
          <a:prstGeom prst="rect">
            <a:avLst/>
          </a:prstGeom>
          <a:noFill/>
          <a:ln>
            <a:noFill/>
          </a:ln>
        </p:spPr>
      </p:pic>
      <p:pic>
        <p:nvPicPr>
          <p:cNvPr id="124" name="Google Shape;124;p1"/>
          <p:cNvPicPr preferRelativeResize="0">
            <a:picLocks noGrp="1"/>
          </p:cNvPicPr>
          <p:nvPr>
            <p:ph type="pic" idx="6"/>
          </p:nvPr>
        </p:nvPicPr>
        <p:blipFill rotWithShape="1">
          <a:blip r:embed="rId5">
            <a:alphaModFix/>
          </a:blip>
          <a:srcRect l="236" t="32379" r="-2157" b="23255"/>
          <a:stretch/>
        </p:blipFill>
        <p:spPr>
          <a:xfrm>
            <a:off x="8159497" y="-561"/>
            <a:ext cx="4111583" cy="2276856"/>
          </a:xfrm>
          <a:prstGeom prst="rect">
            <a:avLst/>
          </a:prstGeom>
          <a:noFill/>
          <a:ln>
            <a:noFill/>
          </a:ln>
        </p:spPr>
      </p:pic>
      <p:pic>
        <p:nvPicPr>
          <p:cNvPr id="125" name="Google Shape;125;p1"/>
          <p:cNvPicPr preferRelativeResize="0">
            <a:picLocks noGrp="1"/>
          </p:cNvPicPr>
          <p:nvPr>
            <p:ph type="pic" idx="3"/>
          </p:nvPr>
        </p:nvPicPr>
        <p:blipFill rotWithShape="1">
          <a:blip r:embed="rId6">
            <a:alphaModFix/>
          </a:blip>
          <a:srcRect t="13025" b="13024"/>
          <a:stretch/>
        </p:blipFill>
        <p:spPr>
          <a:xfrm>
            <a:off x="8167353" y="2298808"/>
            <a:ext cx="4034172" cy="2276856"/>
          </a:xfrm>
          <a:prstGeom prst="rect">
            <a:avLst/>
          </a:prstGeom>
          <a:noFill/>
          <a:ln>
            <a:noFill/>
          </a:ln>
        </p:spPr>
      </p:pic>
      <p:pic>
        <p:nvPicPr>
          <p:cNvPr id="126" name="Google Shape;126;p1"/>
          <p:cNvPicPr preferRelativeResize="0">
            <a:picLocks noGrp="1"/>
          </p:cNvPicPr>
          <p:nvPr>
            <p:ph type="pic" idx="2"/>
          </p:nvPr>
        </p:nvPicPr>
        <p:blipFill rotWithShape="1">
          <a:blip r:embed="rId7">
            <a:alphaModFix/>
          </a:blip>
          <a:srcRect t="12377" b="12376"/>
          <a:stretch/>
        </p:blipFill>
        <p:spPr>
          <a:xfrm>
            <a:off x="8156900" y="4570790"/>
            <a:ext cx="4034172" cy="2276856"/>
          </a:xfrm>
          <a:prstGeom prst="rect">
            <a:avLst/>
          </a:prstGeom>
          <a:noFill/>
          <a:ln>
            <a:noFill/>
          </a:ln>
        </p:spPr>
      </p:pic>
      <p:sp>
        <p:nvSpPr>
          <p:cNvPr id="127" name="Google Shape;127;p1"/>
          <p:cNvSpPr txBox="1"/>
          <p:nvPr/>
        </p:nvSpPr>
        <p:spPr>
          <a:xfrm>
            <a:off x="4229100" y="5905500"/>
            <a:ext cx="31133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Lucida Sans"/>
                <a:ea typeface="Lucida Sans"/>
                <a:cs typeface="Lucida Sans"/>
                <a:sym typeface="Lucida Sans"/>
              </a:rPr>
              <a:t>Project by Team Cifra</a:t>
            </a:r>
            <a:endParaRPr sz="1800">
              <a:solidFill>
                <a:schemeClr val="lt1"/>
              </a:solidFill>
              <a:latin typeface="Lucida Sans"/>
              <a:ea typeface="Lucida Sans"/>
              <a:cs typeface="Lucida Sans"/>
              <a:sym typeface="Lucid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59400" y="371168"/>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sz="4000" dirty="0"/>
              <a:t>Factors We Considered </a:t>
            </a:r>
            <a:br>
              <a:rPr lang="en-US" sz="4000" dirty="0"/>
            </a:br>
            <a:endParaRPr sz="4000"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219200"/>
            <a:ext cx="9906000" cy="4401205"/>
          </a:xfrm>
          <a:prstGeom prst="rect">
            <a:avLst/>
          </a:prstGeom>
          <a:noFill/>
        </p:spPr>
        <p:txBody>
          <a:bodyPr wrap="square" rtlCol="0">
            <a:spAutoFit/>
          </a:bodyPr>
          <a:lstStyle/>
          <a:p>
            <a:pPr marL="342900" indent="-342900">
              <a:lnSpc>
                <a:spcPct val="150000"/>
              </a:lnSpc>
              <a:buFont typeface="+mj-lt"/>
              <a:buAutoNum type="arabicPeriod"/>
            </a:pPr>
            <a:r>
              <a:rPr lang="en-SG" sz="2800" dirty="0"/>
              <a:t>Slope data</a:t>
            </a:r>
          </a:p>
          <a:p>
            <a:pPr marL="342900" indent="-342900">
              <a:lnSpc>
                <a:spcPct val="150000"/>
              </a:lnSpc>
              <a:buFont typeface="+mj-lt"/>
              <a:buAutoNum type="arabicPeriod"/>
            </a:pPr>
            <a:r>
              <a:rPr lang="en-SG" sz="2800" dirty="0"/>
              <a:t>Curvature data</a:t>
            </a:r>
          </a:p>
          <a:p>
            <a:pPr marL="342900" indent="-342900">
              <a:lnSpc>
                <a:spcPct val="150000"/>
              </a:lnSpc>
              <a:buFont typeface="+mj-lt"/>
              <a:buAutoNum type="arabicPeriod"/>
            </a:pPr>
            <a:r>
              <a:rPr lang="en-SG" sz="2800" dirty="0"/>
              <a:t>Distance to stream data</a:t>
            </a:r>
          </a:p>
          <a:p>
            <a:pPr marL="342900" indent="-342900">
              <a:lnSpc>
                <a:spcPct val="150000"/>
              </a:lnSpc>
              <a:buFont typeface="+mj-lt"/>
              <a:buAutoNum type="arabicPeriod"/>
            </a:pPr>
            <a:r>
              <a:rPr lang="en-SG" sz="2800" dirty="0"/>
              <a:t>Lithological data</a:t>
            </a:r>
          </a:p>
          <a:p>
            <a:pPr marL="342900" indent="-342900">
              <a:lnSpc>
                <a:spcPct val="150000"/>
              </a:lnSpc>
              <a:buFont typeface="+mj-lt"/>
              <a:buAutoNum type="arabicPeriod"/>
            </a:pPr>
            <a:r>
              <a:rPr lang="en-SG" sz="2800" dirty="0"/>
              <a:t>Rainfall data</a:t>
            </a:r>
          </a:p>
          <a:p>
            <a:pPr marL="342900" indent="-342900">
              <a:lnSpc>
                <a:spcPct val="150000"/>
              </a:lnSpc>
              <a:buFont typeface="+mj-lt"/>
              <a:buAutoNum type="arabicPeriod"/>
            </a:pPr>
            <a:r>
              <a:rPr lang="en-SG" sz="2800" dirty="0"/>
              <a:t>Land use data</a:t>
            </a:r>
          </a:p>
          <a:p>
            <a:pPr lvl="2"/>
            <a:endParaRPr lang="en-SG" sz="2800" dirty="0"/>
          </a:p>
        </p:txBody>
      </p:sp>
      <p:pic>
        <p:nvPicPr>
          <p:cNvPr id="4" name="Picture 3">
            <a:extLst>
              <a:ext uri="{FF2B5EF4-FFF2-40B4-BE49-F238E27FC236}">
                <a16:creationId xmlns:a16="http://schemas.microsoft.com/office/drawing/2014/main" id="{821C8418-FD3A-4988-B4A9-1DBB6F7E90CB}"/>
              </a:ext>
            </a:extLst>
          </p:cNvPr>
          <p:cNvPicPr>
            <a:picLocks noChangeAspect="1"/>
          </p:cNvPicPr>
          <p:nvPr/>
        </p:nvPicPr>
        <p:blipFill>
          <a:blip r:embed="rId4"/>
          <a:stretch>
            <a:fillRect/>
          </a:stretch>
        </p:blipFill>
        <p:spPr>
          <a:xfrm>
            <a:off x="5500403" y="1828800"/>
            <a:ext cx="6273745" cy="3528981"/>
          </a:xfrm>
          <a:prstGeom prst="rect">
            <a:avLst/>
          </a:prstGeom>
        </p:spPr>
      </p:pic>
    </p:spTree>
    <p:extLst>
      <p:ext uri="{BB962C8B-B14F-4D97-AF65-F5344CB8AC3E}">
        <p14:creationId xmlns:p14="http://schemas.microsoft.com/office/powerpoint/2010/main" val="289091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 Landslide Inventory Map</a:t>
            </a:r>
            <a:endParaRPr dirty="0"/>
          </a:p>
        </p:txBody>
      </p:sp>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51" name="Google Shape;251;p12"/>
          <p:cNvSpPr txBox="1"/>
          <p:nvPr/>
        </p:nvSpPr>
        <p:spPr>
          <a:xfrm>
            <a:off x="1676400" y="896132"/>
            <a:ext cx="924496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ucida Sans"/>
                <a:ea typeface="Lucida Sans"/>
                <a:cs typeface="Lucida Sans"/>
                <a:sym typeface="Lucida Sans"/>
              </a:rPr>
              <a:t>Data source: NASA Map &amp; App Gallery - Global Inventory Map</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20187"/>
            <a:ext cx="7450344" cy="510921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192" t="13968" r="38942" b="10735"/>
          <a:stretch/>
        </p:blipFill>
        <p:spPr>
          <a:xfrm>
            <a:off x="8376984" y="1520187"/>
            <a:ext cx="3242384" cy="5109213"/>
          </a:xfrm>
          <a:prstGeom prst="rect">
            <a:avLst/>
          </a:prstGeom>
          <a:ln>
            <a:solidFill>
              <a:schemeClr val="tx1"/>
            </a:solidFill>
          </a:ln>
        </p:spPr>
      </p:pic>
    </p:spTree>
    <p:extLst>
      <p:ext uri="{BB962C8B-B14F-4D97-AF65-F5344CB8AC3E}">
        <p14:creationId xmlns:p14="http://schemas.microsoft.com/office/powerpoint/2010/main" val="410585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a:solidFill>
                  <a:schemeClr val="dk1"/>
                </a:solidFill>
                <a:latin typeface="Lucida Sans"/>
                <a:ea typeface="Lucida Sans"/>
                <a:cs typeface="Lucida Sans"/>
                <a:sym typeface="Lucida Sans"/>
              </a:rPr>
              <a:t>Methodology(Landslide Susceptibility Map)</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965813"/>
            <a:ext cx="10058399" cy="5676900"/>
          </a:xfrm>
          <a:prstGeom prst="rect">
            <a:avLst/>
          </a:prstGeom>
        </p:spPr>
      </p:pic>
      <p:cxnSp>
        <p:nvCxnSpPr>
          <p:cNvPr id="6" name="Straight Arrow Connector 5"/>
          <p:cNvCxnSpPr/>
          <p:nvPr/>
        </p:nvCxnSpPr>
        <p:spPr>
          <a:xfrm>
            <a:off x="10553700" y="1600200"/>
            <a:ext cx="11430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981077" y="3200400"/>
            <a:ext cx="990600"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IDW Interpolation</a:t>
            </a:r>
            <a:endParaRPr lang="en-US" sz="1000" dirty="0">
              <a:solidFill>
                <a:schemeClr val="tx1"/>
              </a:solidFill>
            </a:endParaRPr>
          </a:p>
        </p:txBody>
      </p:sp>
      <p:sp>
        <p:nvSpPr>
          <p:cNvPr id="12" name="Rounded Rectangle 11"/>
          <p:cNvSpPr/>
          <p:nvPr/>
        </p:nvSpPr>
        <p:spPr>
          <a:xfrm>
            <a:off x="7010400" y="1859506"/>
            <a:ext cx="990600" cy="57889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IDW Interpolation</a:t>
            </a:r>
            <a:endParaRPr lang="en-US" sz="1000" dirty="0">
              <a:solidFill>
                <a:schemeClr val="tx1"/>
              </a:solidFill>
            </a:endParaRPr>
          </a:p>
        </p:txBody>
      </p:sp>
      <p:sp>
        <p:nvSpPr>
          <p:cNvPr id="10" name="Rectangle 9"/>
          <p:cNvSpPr/>
          <p:nvPr/>
        </p:nvSpPr>
        <p:spPr>
          <a:xfrm>
            <a:off x="1123666" y="4419600"/>
            <a:ext cx="1208964" cy="685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50" dirty="0">
                <a:solidFill>
                  <a:schemeClr val="tx1"/>
                </a:solidFill>
              </a:rPr>
              <a:t>Spatial Data Modelling Tool</a:t>
            </a:r>
            <a:endParaRPr lang="en-US" sz="1050" dirty="0">
              <a:solidFill>
                <a:schemeClr val="tx1"/>
              </a:solidFill>
            </a:endParaRPr>
          </a:p>
        </p:txBody>
      </p:sp>
    </p:spTree>
    <p:extLst>
      <p:ext uri="{BB962C8B-B14F-4D97-AF65-F5344CB8AC3E}">
        <p14:creationId xmlns:p14="http://schemas.microsoft.com/office/powerpoint/2010/main" val="139411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360000" y="360000"/>
            <a:ext cx="7260000" cy="10116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3F3F3F"/>
              </a:buClr>
              <a:buSzPts val="3200"/>
              <a:buFont typeface="Twentieth Century"/>
              <a:buNone/>
            </a:pPr>
            <a:r>
              <a:rPr lang="en-US" dirty="0"/>
              <a:t>Landslide Causative Factors Reclassification</a:t>
            </a:r>
            <a:endParaRPr dirty="0"/>
          </a:p>
        </p:txBody>
      </p:sp>
      <p:sp>
        <p:nvSpPr>
          <p:cNvPr id="231" name="Google Shape;231;p11"/>
          <p:cNvSpPr/>
          <p:nvPr/>
        </p:nvSpPr>
        <p:spPr>
          <a:xfrm>
            <a:off x="9584852"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1</a:t>
            </a:r>
            <a:endParaRPr sz="1200">
              <a:solidFill>
                <a:schemeClr val="lt1"/>
              </a:solidFill>
              <a:latin typeface="Lucida Sans"/>
              <a:ea typeface="Lucida Sans"/>
              <a:cs typeface="Lucida Sans"/>
              <a:sym typeface="Lucida Sans"/>
            </a:endParaRPr>
          </a:p>
        </p:txBody>
      </p:sp>
      <p:sp>
        <p:nvSpPr>
          <p:cNvPr id="232" name="Google Shape;232;p11"/>
          <p:cNvSpPr/>
          <p:nvPr/>
        </p:nvSpPr>
        <p:spPr>
          <a:xfrm>
            <a:off x="11514137" y="1928229"/>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2</a:t>
            </a:r>
            <a:endParaRPr sz="1200">
              <a:solidFill>
                <a:schemeClr val="lt1"/>
              </a:solidFill>
              <a:latin typeface="Lucida Sans"/>
              <a:ea typeface="Lucida Sans"/>
              <a:cs typeface="Lucida Sans"/>
              <a:sym typeface="Lucida Sans"/>
            </a:endParaRPr>
          </a:p>
        </p:txBody>
      </p:sp>
      <p:sp>
        <p:nvSpPr>
          <p:cNvPr id="233" name="Google Shape;233;p11"/>
          <p:cNvSpPr/>
          <p:nvPr/>
        </p:nvSpPr>
        <p:spPr>
          <a:xfrm>
            <a:off x="9584852"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3</a:t>
            </a:r>
            <a:endParaRPr sz="1200">
              <a:solidFill>
                <a:schemeClr val="lt1"/>
              </a:solidFill>
              <a:latin typeface="Lucida Sans"/>
              <a:ea typeface="Lucida Sans"/>
              <a:cs typeface="Lucida Sans"/>
              <a:sym typeface="Lucida Sans"/>
            </a:endParaRPr>
          </a:p>
        </p:txBody>
      </p:sp>
      <p:sp>
        <p:nvSpPr>
          <p:cNvPr id="234" name="Google Shape;234;p11"/>
          <p:cNvSpPr/>
          <p:nvPr/>
        </p:nvSpPr>
        <p:spPr>
          <a:xfrm>
            <a:off x="11514137" y="3852665"/>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4</a:t>
            </a:r>
            <a:endParaRPr sz="1200">
              <a:solidFill>
                <a:schemeClr val="lt1"/>
              </a:solidFill>
              <a:latin typeface="Lucida Sans"/>
              <a:ea typeface="Lucida Sans"/>
              <a:cs typeface="Lucida Sans"/>
              <a:sym typeface="Lucida Sans"/>
            </a:endParaRPr>
          </a:p>
        </p:txBody>
      </p:sp>
      <p:sp>
        <p:nvSpPr>
          <p:cNvPr id="235" name="Google Shape;235;p11"/>
          <p:cNvSpPr/>
          <p:nvPr/>
        </p:nvSpPr>
        <p:spPr>
          <a:xfrm>
            <a:off x="9584852" y="5777100"/>
            <a:ext cx="342900" cy="3429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200">
                <a:solidFill>
                  <a:schemeClr val="lt1"/>
                </a:solidFill>
                <a:latin typeface="Lucida Sans"/>
                <a:ea typeface="Lucida Sans"/>
                <a:cs typeface="Lucida Sans"/>
                <a:sym typeface="Lucida Sans"/>
              </a:rPr>
              <a:t>5</a:t>
            </a:r>
            <a:endParaRPr sz="1200">
              <a:solidFill>
                <a:schemeClr val="lt1"/>
              </a:solidFill>
              <a:latin typeface="Lucida Sans"/>
              <a:ea typeface="Lucida Sans"/>
              <a:cs typeface="Lucida Sans"/>
              <a:sym typeface="Lucida Sans"/>
            </a:endParaRPr>
          </a:p>
        </p:txBody>
      </p:sp>
      <p:sp>
        <p:nvSpPr>
          <p:cNvPr id="237" name="Google Shape;237;p11"/>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38" name="Google Shape;238;p11"/>
          <p:cNvPicPr preferRelativeResize="0">
            <a:picLocks noGrp="1"/>
          </p:cNvPicPr>
          <p:nvPr>
            <p:ph type="pic" idx="7"/>
          </p:nvPr>
        </p:nvPicPr>
        <p:blipFill rotWithShape="1">
          <a:blip r:embed="rId3">
            <a:alphaModFix/>
          </a:blip>
          <a:srcRect l="10445" r="10444"/>
          <a:stretch/>
        </p:blipFill>
        <p:spPr>
          <a:xfrm>
            <a:off x="8127752" y="471129"/>
            <a:ext cx="1800000" cy="1800000"/>
          </a:xfrm>
          <a:prstGeom prst="rect">
            <a:avLst/>
          </a:prstGeom>
          <a:blipFill rotWithShape="1">
            <a:blip r:embed="rId4">
              <a:alphaModFix/>
            </a:blip>
            <a:tile tx="0" ty="0" sx="100000" sy="100000" flip="none" algn="tl"/>
          </a:blipFill>
          <a:ln>
            <a:noFill/>
          </a:ln>
        </p:spPr>
      </p:pic>
      <p:pic>
        <p:nvPicPr>
          <p:cNvPr id="239" name="Google Shape;239;p11"/>
          <p:cNvPicPr preferRelativeResize="0">
            <a:picLocks noGrp="1"/>
          </p:cNvPicPr>
          <p:nvPr>
            <p:ph type="pic" idx="8"/>
          </p:nvPr>
        </p:nvPicPr>
        <p:blipFill rotWithShape="1">
          <a:blip r:embed="rId5">
            <a:alphaModFix/>
          </a:blip>
          <a:srcRect l="10445" r="10444"/>
          <a:stretch/>
        </p:blipFill>
        <p:spPr>
          <a:xfrm>
            <a:off x="10057037" y="471129"/>
            <a:ext cx="1800000" cy="1800000"/>
          </a:xfrm>
          <a:prstGeom prst="rect">
            <a:avLst/>
          </a:prstGeom>
          <a:solidFill>
            <a:srgbClr val="F2F2F2"/>
          </a:solidFill>
          <a:ln>
            <a:noFill/>
          </a:ln>
        </p:spPr>
      </p:pic>
      <p:pic>
        <p:nvPicPr>
          <p:cNvPr id="240" name="Google Shape;240;p11"/>
          <p:cNvPicPr preferRelativeResize="0">
            <a:picLocks noGrp="1"/>
          </p:cNvPicPr>
          <p:nvPr>
            <p:ph type="pic" idx="6"/>
          </p:nvPr>
        </p:nvPicPr>
        <p:blipFill rotWithShape="1">
          <a:blip r:embed="rId6">
            <a:alphaModFix/>
          </a:blip>
          <a:srcRect l="10445" r="10444"/>
          <a:stretch/>
        </p:blipFill>
        <p:spPr>
          <a:xfrm>
            <a:off x="10057037" y="2395565"/>
            <a:ext cx="1800000" cy="1800000"/>
          </a:xfrm>
          <a:prstGeom prst="rect">
            <a:avLst/>
          </a:prstGeom>
          <a:solidFill>
            <a:srgbClr val="3F3F3F"/>
          </a:solidFill>
          <a:ln>
            <a:noFill/>
          </a:ln>
        </p:spPr>
      </p:pic>
      <p:pic>
        <p:nvPicPr>
          <p:cNvPr id="241" name="Google Shape;241;p11"/>
          <p:cNvPicPr preferRelativeResize="0">
            <a:picLocks noGrp="1"/>
          </p:cNvPicPr>
          <p:nvPr>
            <p:ph type="pic" idx="5"/>
          </p:nvPr>
        </p:nvPicPr>
        <p:blipFill rotWithShape="1">
          <a:blip r:embed="rId7">
            <a:alphaModFix/>
          </a:blip>
          <a:srcRect l="10445" r="10444"/>
          <a:stretch/>
        </p:blipFill>
        <p:spPr>
          <a:xfrm>
            <a:off x="8127752" y="2395565"/>
            <a:ext cx="1800000" cy="1800000"/>
          </a:xfrm>
          <a:prstGeom prst="rect">
            <a:avLst/>
          </a:prstGeom>
          <a:solidFill>
            <a:schemeClr val="lt1"/>
          </a:solidFill>
          <a:ln>
            <a:noFill/>
          </a:ln>
        </p:spPr>
      </p:pic>
      <p:pic>
        <p:nvPicPr>
          <p:cNvPr id="242" name="Google Shape;242;p11"/>
          <p:cNvPicPr preferRelativeResize="0">
            <a:picLocks noGrp="1"/>
          </p:cNvPicPr>
          <p:nvPr>
            <p:ph type="pic" idx="3"/>
          </p:nvPr>
        </p:nvPicPr>
        <p:blipFill rotWithShape="1">
          <a:blip r:embed="rId8">
            <a:alphaModFix/>
          </a:blip>
          <a:srcRect l="10445" r="10444"/>
          <a:stretch/>
        </p:blipFill>
        <p:spPr>
          <a:xfrm>
            <a:off x="8127752" y="4320000"/>
            <a:ext cx="1800000" cy="1800000"/>
          </a:xfrm>
          <a:prstGeom prst="rect">
            <a:avLst/>
          </a:prstGeom>
          <a:solidFill>
            <a:schemeClr val="lt1"/>
          </a:solidFill>
          <a:ln>
            <a:noFill/>
          </a:ln>
        </p:spPr>
      </p:pic>
      <p:pic>
        <p:nvPicPr>
          <p:cNvPr id="2" name="Picture Placeholder 1"/>
          <p:cNvPicPr>
            <a:picLocks noGrp="1" noChangeAspect="1"/>
          </p:cNvPicPr>
          <p:nvPr>
            <p:ph type="pic" idx="4"/>
          </p:nvPr>
        </p:nvPicPr>
        <p:blipFill rotWithShape="1">
          <a:blip r:embed="rId9">
            <a:extLst>
              <a:ext uri="{28A0092B-C50C-407E-A947-70E740481C1C}">
                <a14:useLocalDpi xmlns:a14="http://schemas.microsoft.com/office/drawing/2010/main" val="0"/>
              </a:ext>
            </a:extLst>
          </a:blip>
          <a:srcRect l="34730" t="10318" r="35523" b="13492"/>
          <a:stretch/>
        </p:blipFill>
        <p:spPr>
          <a:xfrm>
            <a:off x="10467975" y="4442077"/>
            <a:ext cx="1046162" cy="1506473"/>
          </a:xfrm>
          <a:prstGeom prst="rect">
            <a:avLst/>
          </a:prstGeom>
          <a:solidFill>
            <a:srgbClr val="F2F2F2"/>
          </a:solidFill>
          <a:ln>
            <a:noFill/>
          </a:ln>
        </p:spPr>
      </p:pic>
      <p:sp>
        <p:nvSpPr>
          <p:cNvPr id="244" name="Google Shape;244;p11"/>
          <p:cNvSpPr txBox="1">
            <a:spLocks noGrp="1"/>
          </p:cNvSpPr>
          <p:nvPr>
            <p:ph type="body" idx="1"/>
          </p:nvPr>
        </p:nvSpPr>
        <p:spPr>
          <a:xfrm>
            <a:off x="381000" y="1928229"/>
            <a:ext cx="6992937" cy="3603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dirty="0"/>
              <a:t>Each factor map was divided in to certain weight classes.</a:t>
            </a:r>
            <a:endParaRPr dirty="0"/>
          </a:p>
        </p:txBody>
      </p:sp>
      <p:graphicFrame>
        <p:nvGraphicFramePr>
          <p:cNvPr id="18" name="Table 17"/>
          <p:cNvGraphicFramePr>
            <a:graphicFrameLocks noGrp="1"/>
          </p:cNvGraphicFramePr>
          <p:nvPr>
            <p:extLst>
              <p:ext uri="{D42A27DB-BD31-4B8C-83A1-F6EECF244321}">
                <p14:modId xmlns:p14="http://schemas.microsoft.com/office/powerpoint/2010/main" val="552987857"/>
              </p:ext>
            </p:extLst>
          </p:nvPr>
        </p:nvGraphicFramePr>
        <p:xfrm>
          <a:off x="685800" y="2856938"/>
          <a:ext cx="3048000" cy="2334353"/>
        </p:xfrm>
        <a:graphic>
          <a:graphicData uri="http://schemas.openxmlformats.org/drawingml/2006/table">
            <a:tbl>
              <a:tblPr firstRow="1" bandRow="1">
                <a:tableStyleId>{3C2FFA5D-87B4-456A-9821-1D502468CF0F}</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25153">
                <a:tc gridSpan="2">
                  <a:txBody>
                    <a:bodyPr/>
                    <a:lstStyle/>
                    <a:p>
                      <a:pPr algn="ctr"/>
                      <a:r>
                        <a:rPr lang="en-SG" dirty="0"/>
                        <a:t>Slope</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3435">
                <a:tc>
                  <a:txBody>
                    <a:bodyPr/>
                    <a:lstStyle/>
                    <a:p>
                      <a:pPr algn="ctr"/>
                      <a:r>
                        <a:rPr lang="en-SG" dirty="0"/>
                        <a:t>Range(degrees)</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325153">
                <a:tc>
                  <a:txBody>
                    <a:bodyPr/>
                    <a:lstStyle/>
                    <a:p>
                      <a:r>
                        <a:rPr lang="en-SG" dirty="0"/>
                        <a:t>0.0 to 2.3</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325153">
                <a:tc>
                  <a:txBody>
                    <a:bodyPr/>
                    <a:lstStyle/>
                    <a:p>
                      <a:r>
                        <a:rPr lang="en-SG" dirty="0"/>
                        <a:t>2.3 to 5.6</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325153">
                <a:tc>
                  <a:txBody>
                    <a:bodyPr/>
                    <a:lstStyle/>
                    <a:p>
                      <a:r>
                        <a:rPr lang="en-SG" dirty="0"/>
                        <a:t>5.6 to 9.3</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325153">
                <a:tc>
                  <a:txBody>
                    <a:bodyPr/>
                    <a:lstStyle/>
                    <a:p>
                      <a:r>
                        <a:rPr lang="en-SG" dirty="0"/>
                        <a:t>9.3 to 15.2</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325153">
                <a:tc>
                  <a:txBody>
                    <a:bodyPr/>
                    <a:lstStyle/>
                    <a:p>
                      <a:r>
                        <a:rPr lang="en-SG" dirty="0"/>
                        <a:t>15.2 to 90</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sp>
        <p:nvSpPr>
          <p:cNvPr id="20" name="Rectangle 19"/>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a:extLst>
              <a:ext uri="{FF2B5EF4-FFF2-40B4-BE49-F238E27FC236}">
                <a16:creationId xmlns:a16="http://schemas.microsoft.com/office/drawing/2014/main" id="{BAEDD22B-1489-4A22-B55D-228B9AFE8AA5}"/>
              </a:ext>
            </a:extLst>
          </p:cNvPr>
          <p:cNvGraphicFramePr>
            <a:graphicFrameLocks noGrp="1"/>
          </p:cNvGraphicFramePr>
          <p:nvPr>
            <p:extLst>
              <p:ext uri="{D42A27DB-BD31-4B8C-83A1-F6EECF244321}">
                <p14:modId xmlns:p14="http://schemas.microsoft.com/office/powerpoint/2010/main" val="1145271769"/>
              </p:ext>
            </p:extLst>
          </p:nvPr>
        </p:nvGraphicFramePr>
        <p:xfrm>
          <a:off x="4191000" y="2919214"/>
          <a:ext cx="2971800" cy="2209800"/>
        </p:xfrm>
        <a:graphic>
          <a:graphicData uri="http://schemas.openxmlformats.org/drawingml/2006/table">
            <a:tbl>
              <a:tblPr firstRow="1" bandRow="1">
                <a:tableStyleId>{3C2FFA5D-87B4-456A-9821-1D502468CF0F}</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65216">
                <a:tc gridSpan="2">
                  <a:txBody>
                    <a:bodyPr/>
                    <a:lstStyle/>
                    <a:p>
                      <a:pPr algn="ctr"/>
                      <a:r>
                        <a:rPr lang="en-SG" dirty="0"/>
                        <a:t>Rainfall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Range(mm)</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0.0 to 72.9</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baseline="0" dirty="0"/>
                        <a:t>72.9 to 90.1</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baseline="0" dirty="0"/>
                        <a:t>90.1 to 95.9</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265216">
                <a:tc>
                  <a:txBody>
                    <a:bodyPr/>
                    <a:lstStyle/>
                    <a:p>
                      <a:r>
                        <a:rPr lang="en-SG" baseline="0" dirty="0"/>
                        <a:t>95.9 to 100.1</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265216">
                <a:tc>
                  <a:txBody>
                    <a:bodyPr/>
                    <a:lstStyle/>
                    <a:p>
                      <a:r>
                        <a:rPr lang="en-SG" dirty="0"/>
                        <a:t>100.1</a:t>
                      </a:r>
                      <a:r>
                        <a:rPr lang="en-SG" baseline="0" dirty="0"/>
                        <a:t> to 150.7</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12"/>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8" name="Table 7"/>
          <p:cNvGraphicFramePr>
            <a:graphicFrameLocks noGrp="1"/>
          </p:cNvGraphicFramePr>
          <p:nvPr>
            <p:extLst>
              <p:ext uri="{D42A27DB-BD31-4B8C-83A1-F6EECF244321}">
                <p14:modId xmlns:p14="http://schemas.microsoft.com/office/powerpoint/2010/main" val="3008542521"/>
              </p:ext>
            </p:extLst>
          </p:nvPr>
        </p:nvGraphicFramePr>
        <p:xfrm>
          <a:off x="6781800" y="838200"/>
          <a:ext cx="2971800" cy="2209800"/>
        </p:xfrm>
        <a:graphic>
          <a:graphicData uri="http://schemas.openxmlformats.org/drawingml/2006/table">
            <a:tbl>
              <a:tblPr firstRow="1" bandRow="1">
                <a:tableStyleId>{3C2FFA5D-87B4-456A-9821-1D502468CF0F}</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65216">
                <a:tc gridSpan="2">
                  <a:txBody>
                    <a:bodyPr/>
                    <a:lstStyle/>
                    <a:p>
                      <a:pPr algn="ctr"/>
                      <a:r>
                        <a:rPr lang="en-SG" dirty="0"/>
                        <a:t>Distance</a:t>
                      </a:r>
                      <a:r>
                        <a:rPr lang="en-SG" baseline="0" dirty="0"/>
                        <a:t> to stream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Range(meters)</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150</a:t>
                      </a:r>
                      <a:r>
                        <a:rPr lang="en-SG" baseline="0" dirty="0"/>
                        <a:t> to 200</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dirty="0"/>
                        <a:t>100</a:t>
                      </a:r>
                      <a:r>
                        <a:rPr lang="en-SG" baseline="0" dirty="0"/>
                        <a:t> to 150</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dirty="0"/>
                        <a:t>50</a:t>
                      </a:r>
                      <a:r>
                        <a:rPr lang="en-SG" baseline="0" dirty="0"/>
                        <a:t> to 100</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265216">
                <a:tc>
                  <a:txBody>
                    <a:bodyPr/>
                    <a:lstStyle/>
                    <a:p>
                      <a:r>
                        <a:rPr lang="en-SG" dirty="0"/>
                        <a:t>0</a:t>
                      </a:r>
                      <a:r>
                        <a:rPr lang="en-SG" baseline="0" dirty="0"/>
                        <a:t> to 50</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265216">
                <a:tc>
                  <a:txBody>
                    <a:bodyPr/>
                    <a:lstStyle/>
                    <a:p>
                      <a:r>
                        <a:rPr lang="en-SG" dirty="0"/>
                        <a:t>More</a:t>
                      </a:r>
                      <a:r>
                        <a:rPr lang="en-SG" baseline="0" dirty="0"/>
                        <a:t> than 200</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98659780"/>
              </p:ext>
            </p:extLst>
          </p:nvPr>
        </p:nvGraphicFramePr>
        <p:xfrm>
          <a:off x="2155725" y="838200"/>
          <a:ext cx="3156152" cy="2209800"/>
        </p:xfrm>
        <a:graphic>
          <a:graphicData uri="http://schemas.openxmlformats.org/drawingml/2006/table">
            <a:tbl>
              <a:tblPr firstRow="1" bandRow="1">
                <a:tableStyleId>{3C2FFA5D-87B4-456A-9821-1D502468CF0F}</a:tableStyleId>
              </a:tblPr>
              <a:tblGrid>
                <a:gridCol w="1578076">
                  <a:extLst>
                    <a:ext uri="{9D8B030D-6E8A-4147-A177-3AD203B41FA5}">
                      <a16:colId xmlns:a16="http://schemas.microsoft.com/office/drawing/2014/main" val="20000"/>
                    </a:ext>
                  </a:extLst>
                </a:gridCol>
                <a:gridCol w="1578076">
                  <a:extLst>
                    <a:ext uri="{9D8B030D-6E8A-4147-A177-3AD203B41FA5}">
                      <a16:colId xmlns:a16="http://schemas.microsoft.com/office/drawing/2014/main" val="20001"/>
                    </a:ext>
                  </a:extLst>
                </a:gridCol>
              </a:tblGrid>
              <a:tr h="265216">
                <a:tc gridSpan="2">
                  <a:txBody>
                    <a:bodyPr/>
                    <a:lstStyle/>
                    <a:p>
                      <a:pPr algn="ctr"/>
                      <a:r>
                        <a:rPr lang="en-SG" dirty="0" err="1"/>
                        <a:t>Landuse</a:t>
                      </a:r>
                      <a:r>
                        <a:rPr lang="en-SG" dirty="0"/>
                        <a:t>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Feature</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Urban</a:t>
                      </a:r>
                      <a:r>
                        <a:rPr lang="en-SG" baseline="0" dirty="0"/>
                        <a:t> Lands</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dirty="0"/>
                        <a:t>Forest</a:t>
                      </a:r>
                      <a:r>
                        <a:rPr lang="en-SG" baseline="0" dirty="0"/>
                        <a:t> Lands</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dirty="0"/>
                        <a:t>Rangelands</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265216">
                <a:tc>
                  <a:txBody>
                    <a:bodyPr/>
                    <a:lstStyle/>
                    <a:p>
                      <a:r>
                        <a:rPr lang="en-SG" dirty="0"/>
                        <a:t>Barren</a:t>
                      </a:r>
                      <a:r>
                        <a:rPr lang="en-SG" baseline="0" dirty="0"/>
                        <a:t> Lands</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265216">
                <a:tc>
                  <a:txBody>
                    <a:bodyPr/>
                    <a:lstStyle/>
                    <a:p>
                      <a:r>
                        <a:rPr lang="en-SG" dirty="0"/>
                        <a:t>Agriculture</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7312185"/>
              </p:ext>
            </p:extLst>
          </p:nvPr>
        </p:nvGraphicFramePr>
        <p:xfrm>
          <a:off x="8512276" y="3733800"/>
          <a:ext cx="2971800" cy="1600200"/>
        </p:xfrm>
        <a:graphic>
          <a:graphicData uri="http://schemas.openxmlformats.org/drawingml/2006/table">
            <a:tbl>
              <a:tblPr firstRow="1" bandRow="1">
                <a:tableStyleId>{3C2FFA5D-87B4-456A-9821-1D502468CF0F}</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65216">
                <a:tc gridSpan="2">
                  <a:txBody>
                    <a:bodyPr/>
                    <a:lstStyle/>
                    <a:p>
                      <a:pPr algn="ctr"/>
                      <a:r>
                        <a:rPr lang="en-SG" dirty="0"/>
                        <a:t>Curvature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Type</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Flat</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baseline="0" dirty="0"/>
                        <a:t>Convex</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baseline="0" dirty="0"/>
                        <a:t>Concave</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49167127"/>
              </p:ext>
            </p:extLst>
          </p:nvPr>
        </p:nvGraphicFramePr>
        <p:xfrm>
          <a:off x="914400" y="3733800"/>
          <a:ext cx="2971800" cy="2209800"/>
        </p:xfrm>
        <a:graphic>
          <a:graphicData uri="http://schemas.openxmlformats.org/drawingml/2006/table">
            <a:tbl>
              <a:tblPr firstRow="1" bandRow="1">
                <a:tableStyleId>{3C2FFA5D-87B4-456A-9821-1D502468CF0F}</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65216">
                <a:tc gridSpan="2">
                  <a:txBody>
                    <a:bodyPr/>
                    <a:lstStyle/>
                    <a:p>
                      <a:pPr algn="ctr"/>
                      <a:r>
                        <a:rPr lang="en-SG" dirty="0"/>
                        <a:t>Inventory</a:t>
                      </a:r>
                      <a:r>
                        <a:rPr lang="en-SG" baseline="0" dirty="0"/>
                        <a:t>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Type</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Very</a:t>
                      </a:r>
                      <a:r>
                        <a:rPr lang="en-SG" baseline="0" dirty="0"/>
                        <a:t> Low Risk</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baseline="0" dirty="0"/>
                        <a:t>Low Risk</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baseline="0" dirty="0"/>
                        <a:t>Moderate Risk</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265216">
                <a:tc>
                  <a:txBody>
                    <a:bodyPr/>
                    <a:lstStyle/>
                    <a:p>
                      <a:r>
                        <a:rPr lang="en-SG" baseline="0" dirty="0"/>
                        <a:t>High Risk</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265216">
                <a:tc>
                  <a:txBody>
                    <a:bodyPr/>
                    <a:lstStyle/>
                    <a:p>
                      <a:r>
                        <a:rPr lang="en-SG" dirty="0"/>
                        <a:t>Very</a:t>
                      </a:r>
                      <a:r>
                        <a:rPr lang="en-SG" baseline="0" dirty="0"/>
                        <a:t> High Risk</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86864957"/>
              </p:ext>
            </p:extLst>
          </p:nvPr>
        </p:nvGraphicFramePr>
        <p:xfrm>
          <a:off x="4527752" y="3733800"/>
          <a:ext cx="3276600" cy="2209800"/>
        </p:xfrm>
        <a:graphic>
          <a:graphicData uri="http://schemas.openxmlformats.org/drawingml/2006/table">
            <a:tbl>
              <a:tblPr firstRow="1" bandRow="1">
                <a:tableStyleId>{3C2FFA5D-87B4-456A-9821-1D502468CF0F}</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265216">
                <a:tc gridSpan="2">
                  <a:txBody>
                    <a:bodyPr/>
                    <a:lstStyle/>
                    <a:p>
                      <a:pPr algn="ctr"/>
                      <a:r>
                        <a:rPr lang="en-SG" dirty="0"/>
                        <a:t>Lithology</a:t>
                      </a:r>
                      <a:r>
                        <a:rPr lang="en-SG" baseline="0" dirty="0"/>
                        <a:t> Map</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81000">
                <a:tc>
                  <a:txBody>
                    <a:bodyPr/>
                    <a:lstStyle/>
                    <a:p>
                      <a:pPr algn="ctr"/>
                      <a:r>
                        <a:rPr lang="en-SG" dirty="0"/>
                        <a:t>Range(mm)</a:t>
                      </a:r>
                      <a:endParaRPr lang="en-US" dirty="0"/>
                    </a:p>
                  </a:txBody>
                  <a:tcPr>
                    <a:solidFill>
                      <a:schemeClr val="accent1">
                        <a:lumMod val="60000"/>
                        <a:lumOff val="40000"/>
                        <a:alpha val="40000"/>
                      </a:schemeClr>
                    </a:solidFill>
                  </a:tcPr>
                </a:tc>
                <a:tc>
                  <a:txBody>
                    <a:bodyPr/>
                    <a:lstStyle/>
                    <a:p>
                      <a:pPr algn="ctr"/>
                      <a:r>
                        <a:rPr lang="en-SG" baseline="0" dirty="0"/>
                        <a:t>Values</a:t>
                      </a:r>
                      <a:endParaRPr lang="en-US" dirty="0"/>
                    </a:p>
                  </a:txBody>
                  <a:tcPr>
                    <a:solidFill>
                      <a:schemeClr val="accent1">
                        <a:lumMod val="60000"/>
                        <a:lumOff val="40000"/>
                        <a:alpha val="40000"/>
                      </a:schemeClr>
                    </a:solidFill>
                  </a:tcPr>
                </a:tc>
                <a:extLst>
                  <a:ext uri="{0D108BD9-81ED-4DB2-BD59-A6C34878D82A}">
                    <a16:rowId xmlns:a16="http://schemas.microsoft.com/office/drawing/2014/main" val="10001"/>
                  </a:ext>
                </a:extLst>
              </a:tr>
              <a:tr h="265216">
                <a:tc>
                  <a:txBody>
                    <a:bodyPr/>
                    <a:lstStyle/>
                    <a:p>
                      <a:r>
                        <a:rPr lang="en-SG" dirty="0"/>
                        <a:t>Weathered tuff</a:t>
                      </a:r>
                      <a:endParaRPr lang="en-US" dirty="0"/>
                    </a:p>
                  </a:txBody>
                  <a:tcPr>
                    <a:solidFill>
                      <a:schemeClr val="bg1"/>
                    </a:solidFill>
                  </a:tcPr>
                </a:tc>
                <a:tc>
                  <a:txBody>
                    <a:bodyPr/>
                    <a:lstStyle/>
                    <a:p>
                      <a:pPr algn="ctr"/>
                      <a:r>
                        <a:rPr lang="en-SG" dirty="0"/>
                        <a:t>1</a:t>
                      </a:r>
                      <a:endParaRPr lang="en-US" dirty="0"/>
                    </a:p>
                  </a:txBody>
                  <a:tcPr>
                    <a:solidFill>
                      <a:schemeClr val="bg1"/>
                    </a:solidFill>
                  </a:tcPr>
                </a:tc>
                <a:extLst>
                  <a:ext uri="{0D108BD9-81ED-4DB2-BD59-A6C34878D82A}">
                    <a16:rowId xmlns:a16="http://schemas.microsoft.com/office/drawing/2014/main" val="10002"/>
                  </a:ext>
                </a:extLst>
              </a:tr>
              <a:tr h="265216">
                <a:tc>
                  <a:txBody>
                    <a:bodyPr/>
                    <a:lstStyle/>
                    <a:p>
                      <a:r>
                        <a:rPr lang="en-SG" baseline="0" dirty="0"/>
                        <a:t>Rhyolite/trachyte</a:t>
                      </a:r>
                      <a:endParaRPr lang="en-US" dirty="0"/>
                    </a:p>
                  </a:txBody>
                  <a:tcPr>
                    <a:solidFill>
                      <a:schemeClr val="bg1"/>
                    </a:solidFill>
                  </a:tcPr>
                </a:tc>
                <a:tc>
                  <a:txBody>
                    <a:bodyPr/>
                    <a:lstStyle/>
                    <a:p>
                      <a:pPr algn="ctr"/>
                      <a:r>
                        <a:rPr lang="en-SG" dirty="0"/>
                        <a:t>2</a:t>
                      </a:r>
                      <a:endParaRPr lang="en-US" dirty="0"/>
                    </a:p>
                  </a:txBody>
                  <a:tcPr>
                    <a:solidFill>
                      <a:schemeClr val="bg1"/>
                    </a:solidFill>
                  </a:tcPr>
                </a:tc>
                <a:extLst>
                  <a:ext uri="{0D108BD9-81ED-4DB2-BD59-A6C34878D82A}">
                    <a16:rowId xmlns:a16="http://schemas.microsoft.com/office/drawing/2014/main" val="10003"/>
                  </a:ext>
                </a:extLst>
              </a:tr>
              <a:tr h="265216">
                <a:tc>
                  <a:txBody>
                    <a:bodyPr/>
                    <a:lstStyle/>
                    <a:p>
                      <a:r>
                        <a:rPr lang="en-SG" baseline="0" dirty="0"/>
                        <a:t>Residual</a:t>
                      </a:r>
                      <a:endParaRPr lang="en-US" dirty="0"/>
                    </a:p>
                  </a:txBody>
                  <a:tcPr>
                    <a:solidFill>
                      <a:schemeClr val="bg1"/>
                    </a:solidFill>
                  </a:tcPr>
                </a:tc>
                <a:tc>
                  <a:txBody>
                    <a:bodyPr/>
                    <a:lstStyle/>
                    <a:p>
                      <a:pPr algn="ctr"/>
                      <a:r>
                        <a:rPr lang="en-SG" dirty="0"/>
                        <a:t>3</a:t>
                      </a:r>
                      <a:endParaRPr lang="en-US" dirty="0"/>
                    </a:p>
                  </a:txBody>
                  <a:tcPr>
                    <a:solidFill>
                      <a:schemeClr val="bg1"/>
                    </a:solidFill>
                  </a:tcPr>
                </a:tc>
                <a:extLst>
                  <a:ext uri="{0D108BD9-81ED-4DB2-BD59-A6C34878D82A}">
                    <a16:rowId xmlns:a16="http://schemas.microsoft.com/office/drawing/2014/main" val="10004"/>
                  </a:ext>
                </a:extLst>
              </a:tr>
              <a:tr h="265216">
                <a:tc>
                  <a:txBody>
                    <a:bodyPr/>
                    <a:lstStyle/>
                    <a:p>
                      <a:r>
                        <a:rPr lang="en-SG" baseline="0" dirty="0"/>
                        <a:t>Colluvial</a:t>
                      </a:r>
                      <a:endParaRPr lang="en-US" dirty="0"/>
                    </a:p>
                  </a:txBody>
                  <a:tcPr>
                    <a:solidFill>
                      <a:schemeClr val="bg1"/>
                    </a:solidFill>
                  </a:tcPr>
                </a:tc>
                <a:tc>
                  <a:txBody>
                    <a:bodyPr/>
                    <a:lstStyle/>
                    <a:p>
                      <a:pPr algn="ctr"/>
                      <a:r>
                        <a:rPr lang="en-SG" dirty="0"/>
                        <a:t>4</a:t>
                      </a:r>
                      <a:endParaRPr lang="en-US" dirty="0"/>
                    </a:p>
                  </a:txBody>
                  <a:tcPr>
                    <a:solidFill>
                      <a:schemeClr val="bg1"/>
                    </a:solidFill>
                  </a:tcPr>
                </a:tc>
                <a:extLst>
                  <a:ext uri="{0D108BD9-81ED-4DB2-BD59-A6C34878D82A}">
                    <a16:rowId xmlns:a16="http://schemas.microsoft.com/office/drawing/2014/main" val="10005"/>
                  </a:ext>
                </a:extLst>
              </a:tr>
              <a:tr h="265216">
                <a:tc>
                  <a:txBody>
                    <a:bodyPr/>
                    <a:lstStyle/>
                    <a:p>
                      <a:r>
                        <a:rPr lang="en-SG" dirty="0"/>
                        <a:t>Alluvial</a:t>
                      </a:r>
                      <a:endParaRPr lang="en-US" dirty="0"/>
                    </a:p>
                  </a:txBody>
                  <a:tcPr>
                    <a:solidFill>
                      <a:schemeClr val="bg1"/>
                    </a:solidFill>
                  </a:tcPr>
                </a:tc>
                <a:tc>
                  <a:txBody>
                    <a:bodyPr/>
                    <a:lstStyle/>
                    <a:p>
                      <a:pPr algn="ctr"/>
                      <a:r>
                        <a:rPr lang="en-SG" dirty="0"/>
                        <a:t>5</a:t>
                      </a:r>
                      <a:endParaRPr lang="en-US" dirty="0"/>
                    </a:p>
                  </a:txBody>
                  <a:tcPr>
                    <a:solidFill>
                      <a:schemeClr val="bg1"/>
                    </a:solidFill>
                  </a:tcPr>
                </a:tc>
                <a:extLst>
                  <a:ext uri="{0D108BD9-81ED-4DB2-BD59-A6C34878D82A}">
                    <a16:rowId xmlns:a16="http://schemas.microsoft.com/office/drawing/2014/main" val="10006"/>
                  </a:ext>
                </a:extLst>
              </a:tr>
            </a:tbl>
          </a:graphicData>
        </a:graphic>
      </p:graphicFrame>
      <p:sp>
        <p:nvSpPr>
          <p:cNvPr id="13" name="Rectangle 12"/>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10"/>
          <p:cNvSpPr txBox="1">
            <a:spLocks noGrp="1"/>
          </p:cNvSpPr>
          <p:nvPr>
            <p:ph type="title"/>
          </p:nvPr>
        </p:nvSpPr>
        <p:spPr>
          <a:xfrm>
            <a:off x="359400" y="381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Weight of Evidence</a:t>
            </a:r>
            <a:endParaRPr dirty="0"/>
          </a:p>
        </p:txBody>
      </p:sp>
      <p:sp>
        <p:nvSpPr>
          <p:cNvPr id="224" name="Google Shape;224;p10"/>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fld id="{00000000-1234-1234-1234-123412341234}" type="slidenum">
              <a:rPr lang="en-US">
                <a:solidFill>
                  <a:srgbClr val="FFFFFF"/>
                </a:solidFill>
              </a:rPr>
              <a:pPr/>
              <a:t>15</a:t>
            </a:fld>
            <a:endParaRPr>
              <a:solidFill>
                <a:srgbClr val="FFFFFF"/>
              </a:solidFill>
            </a:endParaRPr>
          </a:p>
        </p:txBody>
      </p:sp>
      <p:graphicFrame>
        <p:nvGraphicFramePr>
          <p:cNvPr id="10" name="Google Shape;230;p11"/>
          <p:cNvGraphicFramePr/>
          <p:nvPr>
            <p:extLst>
              <p:ext uri="{D42A27DB-BD31-4B8C-83A1-F6EECF244321}">
                <p14:modId xmlns:p14="http://schemas.microsoft.com/office/powerpoint/2010/main" val="1637342241"/>
              </p:ext>
            </p:extLst>
          </p:nvPr>
        </p:nvGraphicFramePr>
        <p:xfrm>
          <a:off x="1132871" y="2133600"/>
          <a:ext cx="10068529" cy="3774832"/>
        </p:xfrm>
        <a:graphic>
          <a:graphicData uri="http://schemas.openxmlformats.org/drawingml/2006/table">
            <a:tbl>
              <a:tblPr firstRow="1" bandRow="1">
                <a:noFill/>
                <a:tableStyleId>{A3413D99-9ED8-4A59-B136-1E13608CB352}</a:tableStyleId>
              </a:tblPr>
              <a:tblGrid>
                <a:gridCol w="3365391">
                  <a:extLst>
                    <a:ext uri="{9D8B030D-6E8A-4147-A177-3AD203B41FA5}">
                      <a16:colId xmlns:a16="http://schemas.microsoft.com/office/drawing/2014/main" val="20000"/>
                    </a:ext>
                  </a:extLst>
                </a:gridCol>
                <a:gridCol w="3337747">
                  <a:extLst>
                    <a:ext uri="{9D8B030D-6E8A-4147-A177-3AD203B41FA5}">
                      <a16:colId xmlns:a16="http://schemas.microsoft.com/office/drawing/2014/main" val="20001"/>
                    </a:ext>
                  </a:extLst>
                </a:gridCol>
                <a:gridCol w="3365391">
                  <a:extLst>
                    <a:ext uri="{9D8B030D-6E8A-4147-A177-3AD203B41FA5}">
                      <a16:colId xmlns:a16="http://schemas.microsoft.com/office/drawing/2014/main" val="20002"/>
                    </a:ext>
                  </a:extLst>
                </a:gridCol>
              </a:tblGrid>
              <a:tr h="559168">
                <a:tc>
                  <a:txBody>
                    <a:bodyPr/>
                    <a:lstStyle/>
                    <a:p>
                      <a:pPr marL="0" marR="0" lvl="0" indent="0" algn="l" rtl="0">
                        <a:spcBef>
                          <a:spcPts val="0"/>
                        </a:spcBef>
                        <a:spcAft>
                          <a:spcPts val="0"/>
                        </a:spcAft>
                        <a:buNone/>
                      </a:pPr>
                      <a:r>
                        <a:rPr lang="en-US" sz="1400" u="none" strike="noStrike" cap="none" dirty="0"/>
                        <a:t>Factor(X)</a:t>
                      </a:r>
                      <a:endParaRPr dirty="0"/>
                    </a:p>
                    <a:p>
                      <a:pPr marL="0" marR="0" lvl="0" indent="0" algn="l" rtl="0">
                        <a:spcBef>
                          <a:spcPts val="0"/>
                        </a:spcBef>
                        <a:spcAft>
                          <a:spcPts val="0"/>
                        </a:spcAft>
                        <a:buNone/>
                      </a:pPr>
                      <a:endParaRPr sz="1400" dirty="0"/>
                    </a:p>
                  </a:txBody>
                  <a:tcPr marL="91450" marR="91450" marT="45725" marB="45725"/>
                </a:tc>
                <a:tc>
                  <a:txBody>
                    <a:bodyPr/>
                    <a:lstStyle/>
                    <a:p>
                      <a:pPr marL="0" marR="0" lvl="0" indent="0" algn="l" rtl="0">
                        <a:spcBef>
                          <a:spcPts val="0"/>
                        </a:spcBef>
                        <a:spcAft>
                          <a:spcPts val="0"/>
                        </a:spcAft>
                        <a:buNone/>
                      </a:pPr>
                      <a:r>
                        <a:rPr lang="en-US" sz="1400"/>
                        <a:t>Resource</a:t>
                      </a:r>
                      <a:endParaRPr/>
                    </a:p>
                  </a:txBody>
                  <a:tcPr marL="91450" marR="91450" marT="45725" marB="45725"/>
                </a:tc>
                <a:tc>
                  <a:txBody>
                    <a:bodyPr/>
                    <a:lstStyle/>
                    <a:p>
                      <a:pPr marL="0" marR="0" lvl="0" indent="0" algn="l" rtl="0">
                        <a:spcBef>
                          <a:spcPts val="0"/>
                        </a:spcBef>
                        <a:spcAft>
                          <a:spcPts val="0"/>
                        </a:spcAft>
                        <a:buNone/>
                      </a:pPr>
                      <a:r>
                        <a:rPr lang="en-US" sz="1400" dirty="0"/>
                        <a:t>Weights(W)</a:t>
                      </a:r>
                      <a:endParaRPr dirty="0"/>
                    </a:p>
                  </a:txBody>
                  <a:tcPr marL="91450" marR="91450" marT="45725" marB="45725"/>
                </a:tc>
                <a:extLst>
                  <a:ext uri="{0D108BD9-81ED-4DB2-BD59-A6C34878D82A}">
                    <a16:rowId xmlns:a16="http://schemas.microsoft.com/office/drawing/2014/main" val="10000"/>
                  </a:ext>
                </a:extLst>
              </a:tr>
              <a:tr h="559168">
                <a:tc>
                  <a:txBody>
                    <a:bodyPr/>
                    <a:lstStyle/>
                    <a:p>
                      <a:pPr marL="0" marR="0" lvl="0" indent="0" algn="l" rtl="0">
                        <a:spcBef>
                          <a:spcPts val="0"/>
                        </a:spcBef>
                        <a:spcAft>
                          <a:spcPts val="0"/>
                        </a:spcAft>
                        <a:buNone/>
                      </a:pPr>
                      <a:r>
                        <a:rPr lang="en-SG" dirty="0"/>
                        <a:t>Landslide Inventory</a:t>
                      </a:r>
                      <a:endParaRPr dirty="0"/>
                    </a:p>
                  </a:txBody>
                  <a:tcPr marL="91450" marR="91450" marT="45725" marB="45725"/>
                </a:tc>
                <a:tc>
                  <a:txBody>
                    <a:bodyPr/>
                    <a:lstStyle/>
                    <a:p>
                      <a:pPr marL="0" marR="0" lvl="0" indent="0" algn="l" rtl="0">
                        <a:spcBef>
                          <a:spcPts val="0"/>
                        </a:spcBef>
                        <a:spcAft>
                          <a:spcPts val="0"/>
                        </a:spcAft>
                        <a:buNone/>
                      </a:pPr>
                      <a:r>
                        <a:rPr lang="en-SG" dirty="0"/>
                        <a:t>NASA Landslide</a:t>
                      </a:r>
                      <a:r>
                        <a:rPr lang="en-SG" baseline="0" dirty="0"/>
                        <a:t> Viewer</a:t>
                      </a:r>
                      <a:endParaRPr dirty="0"/>
                    </a:p>
                  </a:txBody>
                  <a:tcPr marL="91450" marR="91450" marT="45725" marB="45725"/>
                </a:tc>
                <a:tc>
                  <a:txBody>
                    <a:bodyPr/>
                    <a:lstStyle/>
                    <a:p>
                      <a:pPr marL="0" marR="0" lvl="0" indent="0" algn="l" rtl="0">
                        <a:spcBef>
                          <a:spcPts val="0"/>
                        </a:spcBef>
                        <a:spcAft>
                          <a:spcPts val="0"/>
                        </a:spcAft>
                        <a:buNone/>
                      </a:pPr>
                      <a:r>
                        <a:rPr lang="en-SG" sz="1400" dirty="0"/>
                        <a:t>20</a:t>
                      </a:r>
                      <a:endParaRPr sz="1400" dirty="0"/>
                    </a:p>
                  </a:txBody>
                  <a:tcPr marL="91450" marR="91450" marT="45725" marB="45725"/>
                </a:tc>
                <a:extLst>
                  <a:ext uri="{0D108BD9-81ED-4DB2-BD59-A6C34878D82A}">
                    <a16:rowId xmlns:a16="http://schemas.microsoft.com/office/drawing/2014/main" val="10001"/>
                  </a:ext>
                </a:extLst>
              </a:tr>
              <a:tr h="440834">
                <a:tc>
                  <a:txBody>
                    <a:bodyPr/>
                    <a:lstStyle/>
                    <a:p>
                      <a:pPr marL="0" marR="0" lvl="0" indent="0" algn="l" rtl="0">
                        <a:spcBef>
                          <a:spcPts val="0"/>
                        </a:spcBef>
                        <a:spcAft>
                          <a:spcPts val="0"/>
                        </a:spcAft>
                        <a:buNone/>
                      </a:pPr>
                      <a:r>
                        <a:rPr lang="en-US" sz="1400" dirty="0"/>
                        <a:t>Rainfall</a:t>
                      </a:r>
                      <a:endParaRPr dirty="0"/>
                    </a:p>
                  </a:txBody>
                  <a:tcPr marL="91450" marR="91450" marT="45725" marB="45725"/>
                </a:tc>
                <a:tc>
                  <a:txBody>
                    <a:bodyPr/>
                    <a:lstStyle/>
                    <a:p>
                      <a:pPr marL="0" marR="0" lvl="0" indent="0" algn="l" rtl="0">
                        <a:spcBef>
                          <a:spcPts val="0"/>
                        </a:spcBef>
                        <a:spcAft>
                          <a:spcPts val="0"/>
                        </a:spcAft>
                        <a:buNone/>
                      </a:pPr>
                      <a:r>
                        <a:rPr lang="en-US" sz="1400"/>
                        <a:t>Climate Data Org</a:t>
                      </a:r>
                      <a:endParaRPr/>
                    </a:p>
                  </a:txBody>
                  <a:tcPr marL="91450" marR="91450" marT="45725" marB="45725"/>
                </a:tc>
                <a:tc>
                  <a:txBody>
                    <a:bodyPr/>
                    <a:lstStyle/>
                    <a:p>
                      <a:pPr marL="0" marR="0" lvl="0" indent="0" algn="l" rtl="0">
                        <a:spcBef>
                          <a:spcPts val="0"/>
                        </a:spcBef>
                        <a:spcAft>
                          <a:spcPts val="0"/>
                        </a:spcAft>
                        <a:buNone/>
                      </a:pPr>
                      <a:r>
                        <a:rPr lang="en-SG" sz="1400" dirty="0"/>
                        <a:t>25</a:t>
                      </a:r>
                      <a:endParaRPr sz="1400" dirty="0"/>
                    </a:p>
                  </a:txBody>
                  <a:tcPr marL="91450" marR="91450" marT="45725" marB="45725"/>
                </a:tc>
                <a:extLst>
                  <a:ext uri="{0D108BD9-81ED-4DB2-BD59-A6C34878D82A}">
                    <a16:rowId xmlns:a16="http://schemas.microsoft.com/office/drawing/2014/main" val="10002"/>
                  </a:ext>
                </a:extLst>
              </a:tr>
              <a:tr h="410308">
                <a:tc>
                  <a:txBody>
                    <a:bodyPr/>
                    <a:lstStyle/>
                    <a:p>
                      <a:pPr marL="0" marR="0" lvl="0" indent="0" algn="l" rtl="0">
                        <a:spcBef>
                          <a:spcPts val="0"/>
                        </a:spcBef>
                        <a:spcAft>
                          <a:spcPts val="0"/>
                        </a:spcAft>
                        <a:buNone/>
                      </a:pPr>
                      <a:r>
                        <a:rPr lang="en-US" sz="1400" dirty="0"/>
                        <a:t>Slope</a:t>
                      </a:r>
                      <a:endParaRPr dirty="0"/>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a:t>15</a:t>
                      </a:r>
                      <a:endParaRPr sz="1400" dirty="0"/>
                    </a:p>
                  </a:txBody>
                  <a:tcPr marL="91450" marR="91450" marT="45725" marB="45725"/>
                </a:tc>
                <a:extLst>
                  <a:ext uri="{0D108BD9-81ED-4DB2-BD59-A6C34878D82A}">
                    <a16:rowId xmlns:a16="http://schemas.microsoft.com/office/drawing/2014/main" val="10004"/>
                  </a:ext>
                </a:extLst>
              </a:tr>
              <a:tr h="410308">
                <a:tc>
                  <a:txBody>
                    <a:bodyPr/>
                    <a:lstStyle/>
                    <a:p>
                      <a:pPr marL="0" marR="0" lvl="0" indent="0" algn="l" rtl="0">
                        <a:spcBef>
                          <a:spcPts val="0"/>
                        </a:spcBef>
                        <a:spcAft>
                          <a:spcPts val="0"/>
                        </a:spcAft>
                        <a:buNone/>
                      </a:pPr>
                      <a:r>
                        <a:rPr lang="en-SG" dirty="0"/>
                        <a:t>Curvature</a:t>
                      </a:r>
                      <a:endParaRPr dirty="0"/>
                    </a:p>
                  </a:txBody>
                  <a:tcPr marL="91450" marR="91450" marT="45725" marB="45725"/>
                </a:tc>
                <a:tc>
                  <a:txBody>
                    <a:bodyPr/>
                    <a:lstStyle/>
                    <a:p>
                      <a:pPr marL="0" marR="0" lvl="0" indent="0" algn="l" rtl="0">
                        <a:spcBef>
                          <a:spcPts val="0"/>
                        </a:spcBef>
                        <a:spcAft>
                          <a:spcPts val="0"/>
                        </a:spcAft>
                        <a:buNone/>
                      </a:pPr>
                      <a:r>
                        <a:rPr lang="en-SG" dirty="0"/>
                        <a:t>DEM</a:t>
                      </a:r>
                      <a:endParaRPr dirty="0"/>
                    </a:p>
                  </a:txBody>
                  <a:tcPr marL="91450" marR="91450" marT="45725" marB="45725"/>
                </a:tc>
                <a:tc>
                  <a:txBody>
                    <a:bodyPr/>
                    <a:lstStyle/>
                    <a:p>
                      <a:pPr marL="0" marR="0" lvl="0" indent="0" algn="l" rtl="0">
                        <a:spcBef>
                          <a:spcPts val="0"/>
                        </a:spcBef>
                        <a:spcAft>
                          <a:spcPts val="0"/>
                        </a:spcAft>
                        <a:buNone/>
                      </a:pPr>
                      <a:r>
                        <a:rPr lang="en-SG" sz="1400" dirty="0"/>
                        <a:t>7</a:t>
                      </a:r>
                      <a:endParaRPr sz="1400" dirty="0"/>
                    </a:p>
                  </a:txBody>
                  <a:tcPr marL="91450" marR="91450" marT="45725" marB="45725"/>
                </a:tc>
                <a:extLst>
                  <a:ext uri="{0D108BD9-81ED-4DB2-BD59-A6C34878D82A}">
                    <a16:rowId xmlns:a16="http://schemas.microsoft.com/office/drawing/2014/main" val="10005"/>
                  </a:ext>
                </a:extLst>
              </a:tr>
              <a:tr h="410308">
                <a:tc>
                  <a:txBody>
                    <a:bodyPr/>
                    <a:lstStyle/>
                    <a:p>
                      <a:pPr marL="0" marR="0" lvl="0" indent="0" algn="l" rtl="0">
                        <a:spcBef>
                          <a:spcPts val="0"/>
                        </a:spcBef>
                        <a:spcAft>
                          <a:spcPts val="0"/>
                        </a:spcAft>
                        <a:buNone/>
                      </a:pPr>
                      <a:r>
                        <a:rPr lang="en-SG" dirty="0"/>
                        <a:t>Lithology</a:t>
                      </a:r>
                      <a:endParaRPr dirty="0"/>
                    </a:p>
                  </a:txBody>
                  <a:tcPr marL="91450" marR="91450" marT="45725" marB="45725"/>
                </a:tc>
                <a:tc>
                  <a:txBody>
                    <a:bodyPr/>
                    <a:lstStyle/>
                    <a:p>
                      <a:pPr marL="0" marR="0" lvl="0" indent="0" algn="l" rtl="0">
                        <a:spcBef>
                          <a:spcPts val="0"/>
                        </a:spcBef>
                        <a:spcAft>
                          <a:spcPts val="0"/>
                        </a:spcAft>
                        <a:buNone/>
                      </a:pPr>
                      <a:r>
                        <a:rPr lang="en-SG" dirty="0"/>
                        <a:t>ORR &amp; Associate</a:t>
                      </a:r>
                      <a:endParaRPr dirty="0"/>
                    </a:p>
                  </a:txBody>
                  <a:tcPr marL="91450" marR="91450" marT="45725" marB="45725"/>
                </a:tc>
                <a:tc>
                  <a:txBody>
                    <a:bodyPr/>
                    <a:lstStyle/>
                    <a:p>
                      <a:pPr marL="0" marR="0" lvl="0" indent="0" algn="l" rtl="0">
                        <a:spcBef>
                          <a:spcPts val="0"/>
                        </a:spcBef>
                        <a:spcAft>
                          <a:spcPts val="0"/>
                        </a:spcAft>
                        <a:buNone/>
                      </a:pPr>
                      <a:r>
                        <a:rPr lang="en-SG" sz="1400" dirty="0"/>
                        <a:t>8</a:t>
                      </a:r>
                      <a:endParaRPr sz="1400" dirty="0"/>
                    </a:p>
                  </a:txBody>
                  <a:tcPr marL="91450" marR="91450" marT="45725" marB="45725"/>
                </a:tc>
                <a:extLst>
                  <a:ext uri="{0D108BD9-81ED-4DB2-BD59-A6C34878D82A}">
                    <a16:rowId xmlns:a16="http://schemas.microsoft.com/office/drawing/2014/main" val="10006"/>
                  </a:ext>
                </a:extLst>
              </a:tr>
              <a:tr h="492369">
                <a:tc>
                  <a:txBody>
                    <a:bodyPr/>
                    <a:lstStyle/>
                    <a:p>
                      <a:pPr marL="0" marR="0" lvl="0" indent="0" algn="l" rtl="0">
                        <a:spcBef>
                          <a:spcPts val="0"/>
                        </a:spcBef>
                        <a:spcAft>
                          <a:spcPts val="0"/>
                        </a:spcAft>
                        <a:buNone/>
                      </a:pPr>
                      <a:r>
                        <a:rPr lang="en-US" sz="1400"/>
                        <a:t>Distance to Stream</a:t>
                      </a:r>
                      <a:endParaRPr/>
                    </a:p>
                  </a:txBody>
                  <a:tcPr marL="91450" marR="91450" marT="45725" marB="45725"/>
                </a:tc>
                <a:tc>
                  <a:txBody>
                    <a:bodyPr/>
                    <a:lstStyle/>
                    <a:p>
                      <a:pPr marL="0" marR="0" lvl="0" indent="0" algn="l" rtl="0">
                        <a:spcBef>
                          <a:spcPts val="0"/>
                        </a:spcBef>
                        <a:spcAft>
                          <a:spcPts val="0"/>
                        </a:spcAft>
                        <a:buNone/>
                      </a:pPr>
                      <a:r>
                        <a:rPr lang="en-US" sz="1400" dirty="0"/>
                        <a:t>DEM</a:t>
                      </a:r>
                      <a:endParaRPr dirty="0"/>
                    </a:p>
                  </a:txBody>
                  <a:tcPr marL="91450" marR="91450" marT="45725" marB="45725"/>
                </a:tc>
                <a:tc>
                  <a:txBody>
                    <a:bodyPr/>
                    <a:lstStyle/>
                    <a:p>
                      <a:pPr marL="0" marR="0" lvl="0" indent="0" algn="l" rtl="0">
                        <a:spcBef>
                          <a:spcPts val="0"/>
                        </a:spcBef>
                        <a:spcAft>
                          <a:spcPts val="0"/>
                        </a:spcAft>
                        <a:buNone/>
                      </a:pPr>
                      <a:r>
                        <a:rPr lang="en-SG" sz="1400" dirty="0"/>
                        <a:t>10</a:t>
                      </a:r>
                      <a:endParaRPr sz="1400" dirty="0"/>
                    </a:p>
                  </a:txBody>
                  <a:tcPr marL="91450" marR="91450" marT="45725" marB="45725"/>
                </a:tc>
                <a:extLst>
                  <a:ext uri="{0D108BD9-81ED-4DB2-BD59-A6C34878D82A}">
                    <a16:rowId xmlns:a16="http://schemas.microsoft.com/office/drawing/2014/main" val="10007"/>
                  </a:ext>
                </a:extLst>
              </a:tr>
              <a:tr h="492369">
                <a:tc>
                  <a:txBody>
                    <a:bodyPr/>
                    <a:lstStyle/>
                    <a:p>
                      <a:pPr marL="0" marR="0" lvl="0" indent="0" algn="l" rtl="0">
                        <a:spcBef>
                          <a:spcPts val="0"/>
                        </a:spcBef>
                        <a:spcAft>
                          <a:spcPts val="0"/>
                        </a:spcAft>
                        <a:buNone/>
                      </a:pPr>
                      <a:r>
                        <a:rPr lang="en-US" sz="1400" dirty="0"/>
                        <a:t>Land Use</a:t>
                      </a:r>
                      <a:endParaRPr dirty="0"/>
                    </a:p>
                  </a:txBody>
                  <a:tcPr marL="91450" marR="91450" marT="45725" marB="45725"/>
                </a:tc>
                <a:tc>
                  <a:txBody>
                    <a:bodyPr/>
                    <a:lstStyle/>
                    <a:p>
                      <a:pPr marL="0" marR="0" lvl="0" indent="0" algn="l" rtl="0">
                        <a:spcBef>
                          <a:spcPts val="0"/>
                        </a:spcBef>
                        <a:spcAft>
                          <a:spcPts val="0"/>
                        </a:spcAft>
                        <a:buNone/>
                      </a:pPr>
                      <a:r>
                        <a:rPr lang="en-US" sz="1400" dirty="0"/>
                        <a:t>Google Earth </a:t>
                      </a:r>
                      <a:endParaRPr dirty="0"/>
                    </a:p>
                  </a:txBody>
                  <a:tcPr marL="91450" marR="91450" marT="45725" marB="45725"/>
                </a:tc>
                <a:tc>
                  <a:txBody>
                    <a:bodyPr/>
                    <a:lstStyle/>
                    <a:p>
                      <a:pPr marL="0" marR="0" lvl="0" indent="0" algn="l" rtl="0">
                        <a:spcBef>
                          <a:spcPts val="0"/>
                        </a:spcBef>
                        <a:spcAft>
                          <a:spcPts val="0"/>
                        </a:spcAft>
                        <a:buNone/>
                      </a:pPr>
                      <a:r>
                        <a:rPr lang="en-SG" sz="1400" dirty="0"/>
                        <a:t>5</a:t>
                      </a:r>
                      <a:endParaRPr sz="1400" dirty="0"/>
                    </a:p>
                  </a:txBody>
                  <a:tcPr marL="91450" marR="91450" marT="45725" marB="45725"/>
                </a:tc>
                <a:extLst>
                  <a:ext uri="{0D108BD9-81ED-4DB2-BD59-A6C34878D82A}">
                    <a16:rowId xmlns:a16="http://schemas.microsoft.com/office/drawing/2014/main" val="10008"/>
                  </a:ext>
                </a:extLst>
              </a:tr>
            </a:tbl>
          </a:graphicData>
        </a:graphic>
      </p:graphicFrame>
      <p:sp>
        <p:nvSpPr>
          <p:cNvPr id="11" name="Rectangle 10"/>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p:cNvSpPr txBox="1"/>
          <p:nvPr/>
        </p:nvSpPr>
        <p:spPr>
          <a:xfrm>
            <a:off x="1066800" y="1080743"/>
            <a:ext cx="10134600" cy="923330"/>
          </a:xfrm>
          <a:prstGeom prst="rect">
            <a:avLst/>
          </a:prstGeom>
          <a:noFill/>
        </p:spPr>
        <p:txBody>
          <a:bodyPr wrap="square" rtlCol="0">
            <a:spAutoFit/>
          </a:bodyPr>
          <a:lstStyle/>
          <a:p>
            <a:pPr algn="just">
              <a:lnSpc>
                <a:spcPct val="150000"/>
              </a:lnSpc>
            </a:pPr>
            <a:r>
              <a:rPr lang="en-US" sz="1800" dirty="0">
                <a:latin typeface="TimesNewRomanPS"/>
                <a:ea typeface="Times New Roman"/>
                <a:cs typeface="TimesNewRomanPS"/>
              </a:rPr>
              <a:t>The weights for each factors desired based on experts opinion. According to the level influence to land slide occurrence the value of weight vary. </a:t>
            </a:r>
            <a:endParaRPr lang="en-US" sz="1800" dirty="0">
              <a:latin typeface="Times New Roman"/>
              <a:ea typeface="Times New Roman"/>
              <a:cs typeface="Latha"/>
            </a:endParaRPr>
          </a:p>
        </p:txBody>
      </p:sp>
    </p:spTree>
    <p:extLst>
      <p:ext uri="{BB962C8B-B14F-4D97-AF65-F5344CB8AC3E}">
        <p14:creationId xmlns:p14="http://schemas.microsoft.com/office/powerpoint/2010/main" val="4128121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p:nvPr/>
        </p:nvSpPr>
        <p:spPr>
          <a:xfrm>
            <a:off x="1189824" y="1900400"/>
            <a:ext cx="9094899" cy="83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Risk Map Module</a:t>
            </a:r>
            <a:endParaRPr dirty="0"/>
          </a:p>
        </p:txBody>
      </p:sp>
      <p:sp>
        <p:nvSpPr>
          <p:cNvPr id="258" name="Google Shape;258;p1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59" name="Google Shape;259;p13"/>
          <p:cNvSpPr txBox="1"/>
          <p:nvPr/>
        </p:nvSpPr>
        <p:spPr>
          <a:xfrm>
            <a:off x="360000" y="1048725"/>
            <a:ext cx="56847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700" b="1" u="sng">
                <a:solidFill>
                  <a:schemeClr val="dk1"/>
                </a:solidFill>
              </a:rPr>
              <a:t>LAND SLIDE SUSCEPTIBILITY INDEX (LSI)</a:t>
            </a:r>
            <a:endParaRPr sz="1700" b="1" u="sng">
              <a:solidFill>
                <a:schemeClr val="dk1"/>
              </a:solidFill>
            </a:endParaRPr>
          </a:p>
        </p:txBody>
      </p:sp>
      <p:sp>
        <p:nvSpPr>
          <p:cNvPr id="260" name="Google Shape;260;p13"/>
          <p:cNvSpPr txBox="1"/>
          <p:nvPr/>
        </p:nvSpPr>
        <p:spPr>
          <a:xfrm>
            <a:off x="1189824" y="1905078"/>
            <a:ext cx="9094899"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LSI= </a:t>
            </a:r>
            <a:r>
              <a:rPr lang="en-US" sz="1900" u="sng" dirty="0">
                <a:latin typeface="Twentieth Century"/>
                <a:ea typeface="Twentieth Century"/>
                <a:cs typeface="Twentieth Century"/>
                <a:sym typeface="Twentieth Century"/>
              </a:rPr>
              <a:t> ((w1*x1)+(w2*x2)+(w3*x3)+(w4*x4)+(w5*x5)+(w6*x6)+(w7*x7))</a:t>
            </a:r>
            <a:endParaRPr sz="1900" u="sng" dirty="0">
              <a:latin typeface="Twentieth Century"/>
              <a:ea typeface="Twentieth Century"/>
              <a:cs typeface="Twentieth Century"/>
              <a:sym typeface="Twentieth Century"/>
            </a:endParaRPr>
          </a:p>
          <a:p>
            <a:pPr marL="0" lvl="0" indent="0" algn="l" rtl="0">
              <a:lnSpc>
                <a:spcPct val="115000"/>
              </a:lnSpc>
              <a:spcBef>
                <a:spcPts val="0"/>
              </a:spcBef>
              <a:spcAft>
                <a:spcPts val="0"/>
              </a:spcAft>
              <a:buNone/>
            </a:pPr>
            <a:r>
              <a:rPr lang="en-US" sz="1900" dirty="0">
                <a:latin typeface="Twentieth Century"/>
                <a:ea typeface="Twentieth Century"/>
                <a:cs typeface="Twentieth Century"/>
                <a:sym typeface="Twentieth Century"/>
              </a:rPr>
              <a:t>                                                                   7</a:t>
            </a:r>
            <a:endParaRPr sz="1900" dirty="0">
              <a:latin typeface="Twentieth Century"/>
              <a:ea typeface="Twentieth Century"/>
              <a:cs typeface="Twentieth Century"/>
              <a:sym typeface="Twentieth Century"/>
            </a:endParaRPr>
          </a:p>
        </p:txBody>
      </p:sp>
      <p:sp>
        <p:nvSpPr>
          <p:cNvPr id="261" name="Google Shape;261;p13"/>
          <p:cNvSpPr txBox="1"/>
          <p:nvPr/>
        </p:nvSpPr>
        <p:spPr>
          <a:xfrm>
            <a:off x="1024575" y="3151735"/>
            <a:ext cx="6428400" cy="96946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W1,W2,W3,W4,W5,W6,W7 are the weights of the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X1,X2,X3,X4,X5,X6,X7 are the categories of the factors</a:t>
            </a:r>
            <a:endParaRPr sz="1700" dirty="0">
              <a:solidFill>
                <a:schemeClr val="dk1"/>
              </a:solidFill>
              <a:latin typeface="Times New Roman"/>
              <a:ea typeface="Times New Roman"/>
              <a:cs typeface="Times New Roman"/>
              <a:sym typeface="Times New Roman"/>
            </a:endParaRPr>
          </a:p>
          <a:p>
            <a:pPr marL="285750" lvl="0" indent="-285750" algn="l" rtl="0">
              <a:spcBef>
                <a:spcPts val="0"/>
              </a:spcBef>
              <a:spcAft>
                <a:spcPts val="0"/>
              </a:spcAft>
              <a:buFont typeface="Wingdings" pitchFamily="2" charset="2"/>
              <a:buChar char="§"/>
            </a:pPr>
            <a:r>
              <a:rPr lang="en-US" sz="1700" dirty="0">
                <a:solidFill>
                  <a:schemeClr val="dk1"/>
                </a:solidFill>
                <a:latin typeface="Times New Roman"/>
                <a:ea typeface="Times New Roman"/>
                <a:cs typeface="Times New Roman"/>
                <a:sym typeface="Times New Roman"/>
              </a:rPr>
              <a:t>7 is the number of factors</a:t>
            </a:r>
            <a:endParaRPr sz="2200" dirty="0">
              <a:solidFill>
                <a:schemeClr val="dk1"/>
              </a:solidFill>
              <a:latin typeface="Times New Roman"/>
              <a:ea typeface="Times New Roman"/>
              <a:cs typeface="Times New Roman"/>
              <a:sym typeface="Times New Roman"/>
            </a:endParaRPr>
          </a:p>
        </p:txBody>
      </p:sp>
      <p:sp>
        <p:nvSpPr>
          <p:cNvPr id="262" name="Google Shape;262;p13"/>
          <p:cNvSpPr txBox="1"/>
          <p:nvPr/>
        </p:nvSpPr>
        <p:spPr>
          <a:xfrm>
            <a:off x="1024575" y="4395842"/>
            <a:ext cx="6825000" cy="70785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v"/>
            </a:pPr>
            <a:r>
              <a:rPr lang="en-US" sz="1700" dirty="0">
                <a:solidFill>
                  <a:schemeClr val="dk1"/>
                </a:solidFill>
                <a:latin typeface="Times New Roman"/>
                <a:ea typeface="Times New Roman"/>
                <a:cs typeface="Times New Roman"/>
                <a:sym typeface="Times New Roman"/>
              </a:rPr>
              <a:t>LSI map was reclassified into four susceptibility categories to prepare the landslide susceptibility map of the study area as follows,</a:t>
            </a:r>
          </a:p>
        </p:txBody>
      </p:sp>
      <p:sp>
        <p:nvSpPr>
          <p:cNvPr id="9" name="Rectangle 8"/>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DE3F94-8624-4A52-839C-C6560F46C077}"/>
              </a:ext>
            </a:extLst>
          </p:cNvPr>
          <p:cNvSpPr txBox="1"/>
          <p:nvPr/>
        </p:nvSpPr>
        <p:spPr>
          <a:xfrm>
            <a:off x="2034485" y="5189440"/>
            <a:ext cx="4408579" cy="1354217"/>
          </a:xfrm>
          <a:prstGeom prst="rect">
            <a:avLst/>
          </a:prstGeom>
          <a:noFill/>
        </p:spPr>
        <p:txBody>
          <a:bodyPr wrap="none" rtlCol="0">
            <a:spAutoFit/>
          </a:bodyPr>
          <a:lstStyle/>
          <a:p>
            <a:pPr marL="285750" lvl="2" indent="-285750" algn="just">
              <a:buFont typeface="Arial" panose="020B0604020202020204" pitchFamily="34" charset="0"/>
              <a:buChar char="•"/>
            </a:pPr>
            <a:r>
              <a:rPr lang="en-US" sz="1700" dirty="0">
                <a:solidFill>
                  <a:schemeClr val="dk1"/>
                </a:solidFill>
                <a:latin typeface="Times New Roman"/>
                <a:ea typeface="Times New Roman"/>
                <a:cs typeface="Times New Roman"/>
                <a:sym typeface="Times New Roman"/>
              </a:rPr>
              <a:t> 16 to 24 value range is as Very low risk area</a:t>
            </a:r>
          </a:p>
          <a:p>
            <a:pPr marL="285750" lvl="0" indent="-285750" algn="just" rtl="0">
              <a:spcBef>
                <a:spcPts val="0"/>
              </a:spcBef>
              <a:spcAft>
                <a:spcPts val="0"/>
              </a:spcAft>
              <a:buFont typeface="Arial" panose="020B0604020202020204" pitchFamily="34" charset="0"/>
              <a:buChar char="•"/>
            </a:pPr>
            <a:r>
              <a:rPr lang="en-US" sz="1700" dirty="0">
                <a:solidFill>
                  <a:schemeClr val="dk1"/>
                </a:solidFill>
                <a:latin typeface="Times New Roman"/>
                <a:ea typeface="Times New Roman"/>
                <a:cs typeface="Times New Roman"/>
                <a:sym typeface="Times New Roman"/>
              </a:rPr>
              <a:t> 24 to 31 value range is as low risk area</a:t>
            </a:r>
          </a:p>
          <a:p>
            <a:pPr marL="285750" lvl="0" indent="-285750" algn="just" rtl="0">
              <a:spcBef>
                <a:spcPts val="0"/>
              </a:spcBef>
              <a:spcAft>
                <a:spcPts val="0"/>
              </a:spcAft>
              <a:buFont typeface="Arial" panose="020B0604020202020204" pitchFamily="34" charset="0"/>
              <a:buChar char="•"/>
            </a:pPr>
            <a:r>
              <a:rPr lang="en-US" sz="1700" dirty="0">
                <a:solidFill>
                  <a:schemeClr val="dk1"/>
                </a:solidFill>
                <a:latin typeface="Times New Roman"/>
                <a:ea typeface="Times New Roman"/>
                <a:cs typeface="Times New Roman"/>
                <a:sym typeface="Times New Roman"/>
              </a:rPr>
              <a:t> 31 to 38 value range is as moderate risk area</a:t>
            </a:r>
          </a:p>
          <a:p>
            <a:pPr marL="285750" lvl="0" indent="-285750" algn="just" rtl="0">
              <a:spcBef>
                <a:spcPts val="0"/>
              </a:spcBef>
              <a:spcAft>
                <a:spcPts val="0"/>
              </a:spcAft>
              <a:buFont typeface="Arial" panose="020B0604020202020204" pitchFamily="34" charset="0"/>
              <a:buChar char="•"/>
            </a:pPr>
            <a:r>
              <a:rPr lang="en-US" sz="1700" dirty="0">
                <a:solidFill>
                  <a:schemeClr val="dk1"/>
                </a:solidFill>
                <a:latin typeface="Times New Roman"/>
                <a:ea typeface="Times New Roman"/>
                <a:cs typeface="Times New Roman"/>
                <a:sym typeface="Times New Roman"/>
              </a:rPr>
              <a:t> 38 to 50 value range is as high risk area</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 name="Rectangle 1"/>
          <p:cNvSpPr/>
          <p:nvPr/>
        </p:nvSpPr>
        <p:spPr>
          <a:xfrm>
            <a:off x="609600" y="533400"/>
            <a:ext cx="5355953" cy="584775"/>
          </a:xfrm>
          <a:prstGeom prst="rect">
            <a:avLst/>
          </a:prstGeom>
        </p:spPr>
        <p:txBody>
          <a:bodyPr wrap="none">
            <a:spAutoFit/>
          </a:bodyPr>
          <a:lstStyle/>
          <a:p>
            <a:r>
              <a:rPr lang="en-US" sz="3200" dirty="0">
                <a:solidFill>
                  <a:srgbClr val="3F3F3F"/>
                </a:solidFill>
                <a:latin typeface="Twentieth Century"/>
                <a:sym typeface="Twentieth Century"/>
              </a:rPr>
              <a:t>Landslide Susceptibility Map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5" y="1524000"/>
            <a:ext cx="7450789" cy="4800600"/>
          </a:xfrm>
          <a:prstGeom prst="rect">
            <a:avLst/>
          </a:prstGeom>
        </p:spPr>
      </p:pic>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805907" y="2895600"/>
            <a:ext cx="4238768" cy="1732526"/>
          </a:xfrm>
          <a:prstGeom prst="rect">
            <a:avLst/>
          </a:prstGeom>
          <a:noFill/>
          <a:ln>
            <a:solidFill>
              <a:schemeClr val="tx1"/>
            </a:solidFill>
          </a:ln>
        </p:spPr>
        <p:txBody>
          <a:bodyPr wrap="square" rtlCol="0">
            <a:spAutoFit/>
          </a:bodyPr>
          <a:lstStyle/>
          <a:p>
            <a:pPr>
              <a:lnSpc>
                <a:spcPct val="115000"/>
              </a:lnSpc>
              <a:spcAft>
                <a:spcPts val="1000"/>
              </a:spcAft>
            </a:pPr>
            <a:r>
              <a:rPr lang="en-US" sz="1800" dirty="0">
                <a:latin typeface="Calibri"/>
                <a:ea typeface="Calibri"/>
                <a:cs typeface="Latha"/>
              </a:rPr>
              <a:t>High Risk Area = 159.767 km</a:t>
            </a:r>
            <a:r>
              <a:rPr lang="en-US" sz="1800" baseline="30000" dirty="0">
                <a:latin typeface="Calibri"/>
                <a:ea typeface="Calibri"/>
                <a:cs typeface="Latha"/>
              </a:rPr>
              <a:t>2</a:t>
            </a:r>
            <a:r>
              <a:rPr lang="en-US" sz="1800" dirty="0">
                <a:latin typeface="Calibri"/>
                <a:ea typeface="Calibri"/>
                <a:cs typeface="Latha"/>
              </a:rPr>
              <a:t> (6%)</a:t>
            </a:r>
          </a:p>
          <a:p>
            <a:pPr>
              <a:lnSpc>
                <a:spcPct val="115000"/>
              </a:lnSpc>
              <a:spcAft>
                <a:spcPts val="1000"/>
              </a:spcAft>
            </a:pPr>
            <a:r>
              <a:rPr lang="en-US" sz="1800" dirty="0">
                <a:latin typeface="Calibri"/>
                <a:ea typeface="Calibri"/>
                <a:cs typeface="Latha"/>
              </a:rPr>
              <a:t>Moderate Risk Area = 1060.939km</a:t>
            </a:r>
            <a:r>
              <a:rPr lang="en-US" sz="1800" baseline="30000" dirty="0">
                <a:latin typeface="Calibri"/>
                <a:ea typeface="Calibri"/>
                <a:cs typeface="Latha"/>
              </a:rPr>
              <a:t>2 </a:t>
            </a:r>
            <a:r>
              <a:rPr lang="en-US" sz="1800" dirty="0">
                <a:latin typeface="Calibri"/>
                <a:ea typeface="Calibri"/>
                <a:cs typeface="Latha"/>
              </a:rPr>
              <a:t>(40%)</a:t>
            </a:r>
          </a:p>
          <a:p>
            <a:pPr>
              <a:lnSpc>
                <a:spcPct val="115000"/>
              </a:lnSpc>
              <a:spcAft>
                <a:spcPts val="1000"/>
              </a:spcAft>
            </a:pPr>
            <a:r>
              <a:rPr lang="en-US" sz="1800" dirty="0">
                <a:latin typeface="Calibri"/>
                <a:ea typeface="Calibri"/>
                <a:cs typeface="Latha"/>
              </a:rPr>
              <a:t>Low Risk Area = 987.539  km</a:t>
            </a:r>
            <a:r>
              <a:rPr lang="en-US" sz="1800" baseline="30000" dirty="0">
                <a:latin typeface="Calibri"/>
                <a:ea typeface="Calibri"/>
                <a:cs typeface="Latha"/>
              </a:rPr>
              <a:t>2  </a:t>
            </a:r>
            <a:r>
              <a:rPr lang="en-US" sz="1800" dirty="0">
                <a:latin typeface="Calibri"/>
                <a:ea typeface="Calibri"/>
                <a:cs typeface="Latha"/>
              </a:rPr>
              <a:t> (34%) </a:t>
            </a:r>
          </a:p>
          <a:p>
            <a:pPr>
              <a:lnSpc>
                <a:spcPct val="115000"/>
              </a:lnSpc>
              <a:spcAft>
                <a:spcPts val="1000"/>
              </a:spcAft>
            </a:pPr>
            <a:r>
              <a:rPr lang="en-US" sz="1800" dirty="0">
                <a:latin typeface="Calibri"/>
                <a:ea typeface="Calibri"/>
                <a:cs typeface="Latha"/>
              </a:rPr>
              <a:t>Very Low Risk Area = 451.913 km</a:t>
            </a:r>
            <a:r>
              <a:rPr lang="en-US" sz="1800" baseline="30000" dirty="0">
                <a:latin typeface="Calibri"/>
                <a:ea typeface="Calibri"/>
                <a:cs typeface="Latha"/>
              </a:rPr>
              <a:t>2 </a:t>
            </a:r>
            <a:r>
              <a:rPr lang="en-US" sz="1800" dirty="0">
                <a:latin typeface="Calibri"/>
                <a:ea typeface="Calibri"/>
                <a:cs typeface="Latha"/>
              </a:rPr>
              <a:t>(17%) </a:t>
            </a:r>
            <a:endParaRPr lang="en-US" sz="1800" dirty="0">
              <a:effectLst/>
              <a:latin typeface="Calibri"/>
              <a:ea typeface="Calibri"/>
              <a:cs typeface="Lath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06" name="Google Shape;206;p8"/>
          <p:cNvSpPr txBox="1"/>
          <p:nvPr/>
        </p:nvSpPr>
        <p:spPr>
          <a:xfrm>
            <a:off x="683581" y="337352"/>
            <a:ext cx="10517818"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dirty="0">
                <a:solidFill>
                  <a:schemeClr val="dk1"/>
                </a:solidFill>
                <a:latin typeface="Lucida Sans"/>
                <a:ea typeface="Lucida Sans"/>
                <a:cs typeface="Lucida Sans"/>
                <a:sym typeface="Lucida Sans"/>
              </a:rPr>
              <a:t>Methodology(Mobile Applications)</a:t>
            </a:r>
            <a:endParaRPr dirty="0"/>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490" y="952865"/>
            <a:ext cx="5334000" cy="5535748"/>
          </a:xfrm>
          <a:prstGeom prst="rect">
            <a:avLst/>
          </a:prstGeom>
        </p:spPr>
      </p:pic>
    </p:spTree>
    <p:extLst>
      <p:ext uri="{BB962C8B-B14F-4D97-AF65-F5344CB8AC3E}">
        <p14:creationId xmlns:p14="http://schemas.microsoft.com/office/powerpoint/2010/main" val="228898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360000" y="360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Data Collection</a:t>
            </a:r>
            <a:endParaRPr/>
          </a:p>
        </p:txBody>
      </p:sp>
      <p:sp>
        <p:nvSpPr>
          <p:cNvPr id="213" name="Google Shape;213;p9"/>
          <p:cNvSpPr txBox="1">
            <a:spLocks noGrp="1"/>
          </p:cNvSpPr>
          <p:nvPr>
            <p:ph type="body" idx="1"/>
          </p:nvPr>
        </p:nvSpPr>
        <p:spPr>
          <a:xfrm>
            <a:off x="443884" y="1340528"/>
            <a:ext cx="4877016" cy="4962618"/>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Rainfall data</a:t>
            </a:r>
            <a:endParaRPr dirty="0"/>
          </a:p>
          <a:p>
            <a:pPr marL="536575" lvl="1" indent="-273050" algn="l" rtl="0">
              <a:lnSpc>
                <a:spcPct val="90000"/>
              </a:lnSpc>
              <a:spcBef>
                <a:spcPts val="500"/>
              </a:spcBef>
              <a:spcAft>
                <a:spcPts val="0"/>
              </a:spcAft>
              <a:buClr>
                <a:srgbClr val="3F3F3F"/>
              </a:buClr>
              <a:buSzPts val="1600"/>
              <a:buChar char="•"/>
            </a:pPr>
            <a:r>
              <a:rPr lang="en-US" dirty="0"/>
              <a:t>Climate Data Org</a:t>
            </a:r>
            <a:endParaRPr dirty="0"/>
          </a:p>
          <a:p>
            <a:pPr marL="263525" lvl="0" indent="-263525" algn="l" rtl="0">
              <a:lnSpc>
                <a:spcPct val="90000"/>
              </a:lnSpc>
              <a:spcBef>
                <a:spcPts val="1000"/>
              </a:spcBef>
              <a:spcAft>
                <a:spcPts val="0"/>
              </a:spcAft>
              <a:buClr>
                <a:srgbClr val="3F3F3F"/>
              </a:buClr>
              <a:buSzPts val="1800"/>
              <a:buChar char="•"/>
            </a:pPr>
            <a:r>
              <a:rPr lang="en-US" dirty="0"/>
              <a:t>Landslide inventory data</a:t>
            </a:r>
            <a:endParaRPr dirty="0"/>
          </a:p>
          <a:p>
            <a:pPr marL="536575" lvl="1" indent="-273050" algn="l" rtl="0">
              <a:lnSpc>
                <a:spcPct val="90000"/>
              </a:lnSpc>
              <a:spcBef>
                <a:spcPts val="500"/>
              </a:spcBef>
              <a:spcAft>
                <a:spcPts val="0"/>
              </a:spcAft>
              <a:buClr>
                <a:srgbClr val="3F3F3F"/>
              </a:buClr>
              <a:buSzPts val="1600"/>
              <a:buChar char="•"/>
            </a:pPr>
            <a:r>
              <a:rPr lang="en-US" dirty="0"/>
              <a:t>NASA global landslide inventory</a:t>
            </a:r>
            <a:endParaRPr dirty="0"/>
          </a:p>
          <a:p>
            <a:pPr marL="263525" lvl="0" indent="-263525" algn="l" rtl="0">
              <a:lnSpc>
                <a:spcPct val="90000"/>
              </a:lnSpc>
              <a:spcBef>
                <a:spcPts val="1000"/>
              </a:spcBef>
              <a:spcAft>
                <a:spcPts val="0"/>
              </a:spcAft>
              <a:buClr>
                <a:srgbClr val="3F3F3F"/>
              </a:buClr>
              <a:buSzPts val="1800"/>
              <a:buChar char="•"/>
            </a:pPr>
            <a:r>
              <a:rPr lang="en-US" dirty="0"/>
              <a:t>Lithology data</a:t>
            </a:r>
            <a:endParaRPr dirty="0"/>
          </a:p>
          <a:p>
            <a:pPr marL="536575" lvl="1" indent="-273050" algn="l" rtl="0">
              <a:lnSpc>
                <a:spcPct val="90000"/>
              </a:lnSpc>
              <a:spcBef>
                <a:spcPts val="500"/>
              </a:spcBef>
              <a:spcAft>
                <a:spcPts val="0"/>
              </a:spcAft>
              <a:buClr>
                <a:srgbClr val="3F3F3F"/>
              </a:buClr>
              <a:buSzPts val="1600"/>
              <a:buChar char="•"/>
            </a:pPr>
            <a:r>
              <a:rPr lang="en-US" dirty="0"/>
              <a:t>ORR &amp; Associates</a:t>
            </a:r>
            <a:endParaRPr dirty="0"/>
          </a:p>
          <a:p>
            <a:pPr marL="263525" lvl="0" indent="-263525" algn="l" rtl="0">
              <a:lnSpc>
                <a:spcPct val="90000"/>
              </a:lnSpc>
              <a:spcBef>
                <a:spcPts val="1000"/>
              </a:spcBef>
              <a:spcAft>
                <a:spcPts val="0"/>
              </a:spcAft>
              <a:buClr>
                <a:srgbClr val="3F3F3F"/>
              </a:buClr>
              <a:buSzPts val="1800"/>
              <a:buChar char="•"/>
            </a:pPr>
            <a:r>
              <a:rPr lang="en-US" dirty="0"/>
              <a:t>Distance to stream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0" indent="-263525" algn="l" rtl="0">
              <a:lnSpc>
                <a:spcPct val="90000"/>
              </a:lnSpc>
              <a:spcBef>
                <a:spcPts val="1000"/>
              </a:spcBef>
              <a:spcAft>
                <a:spcPts val="0"/>
              </a:spcAft>
              <a:buClr>
                <a:srgbClr val="3F3F3F"/>
              </a:buClr>
              <a:buSzPts val="1800"/>
              <a:buChar char="•"/>
            </a:pPr>
            <a:r>
              <a:rPr lang="en-US" dirty="0"/>
              <a:t>Land use data</a:t>
            </a:r>
            <a:endParaRPr dirty="0"/>
          </a:p>
          <a:p>
            <a:pPr marL="536575" lvl="1" indent="-273050" algn="l" rtl="0">
              <a:lnSpc>
                <a:spcPct val="90000"/>
              </a:lnSpc>
              <a:spcBef>
                <a:spcPts val="500"/>
              </a:spcBef>
              <a:spcAft>
                <a:spcPts val="0"/>
              </a:spcAft>
              <a:buClr>
                <a:srgbClr val="3F3F3F"/>
              </a:buClr>
              <a:buSzPts val="1600"/>
              <a:buChar char="•"/>
            </a:pPr>
            <a:r>
              <a:rPr lang="en-US" dirty="0"/>
              <a:t>Google Earth </a:t>
            </a:r>
            <a:endParaRPr dirty="0"/>
          </a:p>
          <a:p>
            <a:pPr marL="263525" lvl="0" indent="-263525" algn="l" rtl="0">
              <a:lnSpc>
                <a:spcPct val="90000"/>
              </a:lnSpc>
              <a:spcBef>
                <a:spcPts val="1000"/>
              </a:spcBef>
              <a:spcAft>
                <a:spcPts val="0"/>
              </a:spcAft>
              <a:buClr>
                <a:srgbClr val="3F3F3F"/>
              </a:buClr>
              <a:buSzPts val="1800"/>
              <a:buChar char="•"/>
            </a:pPr>
            <a:r>
              <a:rPr lang="en-US" dirty="0"/>
              <a:t>Curvature/Slope/Aspect data</a:t>
            </a:r>
            <a:endParaRPr dirty="0"/>
          </a:p>
          <a:p>
            <a:pPr marL="536575" lvl="1" indent="-273050" algn="l" rtl="0">
              <a:lnSpc>
                <a:spcPct val="90000"/>
              </a:lnSpc>
              <a:spcBef>
                <a:spcPts val="500"/>
              </a:spcBef>
              <a:spcAft>
                <a:spcPts val="0"/>
              </a:spcAft>
              <a:buClr>
                <a:srgbClr val="3F3F3F"/>
              </a:buClr>
              <a:buSzPts val="1600"/>
              <a:buChar char="•"/>
            </a:pPr>
            <a:r>
              <a:rPr lang="en-US" dirty="0"/>
              <a:t>DEM</a:t>
            </a: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263525" lvl="1" indent="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a:p>
            <a:pPr marL="536575" lvl="1" indent="-171450" algn="l" rtl="0">
              <a:lnSpc>
                <a:spcPct val="90000"/>
              </a:lnSpc>
              <a:spcBef>
                <a:spcPts val="500"/>
              </a:spcBef>
              <a:spcAft>
                <a:spcPts val="0"/>
              </a:spcAft>
              <a:buClr>
                <a:srgbClr val="3F3F3F"/>
              </a:buClr>
              <a:buSzPts val="1600"/>
              <a:buNone/>
            </a:pPr>
            <a:endParaRPr dirty="0"/>
          </a:p>
        </p:txBody>
      </p:sp>
      <p:cxnSp>
        <p:nvCxnSpPr>
          <p:cNvPr id="214" name="Google Shape;214;p9"/>
          <p:cNvCxnSpPr/>
          <p:nvPr/>
        </p:nvCxnSpPr>
        <p:spPr>
          <a:xfrm>
            <a:off x="6096000" y="2011703"/>
            <a:ext cx="0" cy="3075394"/>
          </a:xfrm>
          <a:prstGeom prst="straightConnector1">
            <a:avLst/>
          </a:prstGeom>
          <a:noFill/>
          <a:ln w="63500" cap="rnd" cmpd="sng">
            <a:solidFill>
              <a:schemeClr val="accent1"/>
            </a:solidFill>
            <a:prstDash val="solid"/>
            <a:miter lim="800000"/>
            <a:headEnd type="none" w="sm" len="sm"/>
            <a:tailEnd type="none" w="sm" len="sm"/>
          </a:ln>
        </p:spPr>
      </p:cxnSp>
      <p:sp>
        <p:nvSpPr>
          <p:cNvPr id="215" name="Google Shape;215;p9"/>
          <p:cNvSpPr txBox="1">
            <a:spLocks noGrp="1"/>
          </p:cNvSpPr>
          <p:nvPr>
            <p:ph type="body" idx="4"/>
          </p:nvPr>
        </p:nvSpPr>
        <p:spPr>
          <a:xfrm>
            <a:off x="6477000" y="5334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a:t>Used Applications Data Processing</a:t>
            </a:r>
            <a:endParaRPr dirty="0"/>
          </a:p>
        </p:txBody>
      </p:sp>
      <p:sp>
        <p:nvSpPr>
          <p:cNvPr id="216" name="Google Shape;216;p9"/>
          <p:cNvSpPr txBox="1">
            <a:spLocks noGrp="1"/>
          </p:cNvSpPr>
          <p:nvPr>
            <p:ph type="body" idx="3"/>
          </p:nvPr>
        </p:nvSpPr>
        <p:spPr>
          <a:xfrm>
            <a:off x="6477000" y="1371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US" dirty="0"/>
              <a:t>Arc GIS 10.8</a:t>
            </a:r>
            <a:endParaRPr dirty="0"/>
          </a:p>
          <a:p>
            <a:pPr marL="263525" lvl="0" indent="-263525" algn="l" rtl="0">
              <a:lnSpc>
                <a:spcPct val="90000"/>
              </a:lnSpc>
              <a:spcBef>
                <a:spcPts val="1000"/>
              </a:spcBef>
              <a:spcAft>
                <a:spcPts val="0"/>
              </a:spcAft>
              <a:buClr>
                <a:srgbClr val="3F3F3F"/>
              </a:buClr>
              <a:buSzPts val="1800"/>
              <a:buChar char="•"/>
            </a:pPr>
            <a:r>
              <a:rPr lang="en-US" dirty="0"/>
              <a:t>QGIS</a:t>
            </a:r>
            <a:endParaRPr dirty="0"/>
          </a:p>
          <a:p>
            <a:pPr marL="263525" lvl="0" indent="-263525" algn="l" rtl="0">
              <a:lnSpc>
                <a:spcPct val="90000"/>
              </a:lnSpc>
              <a:spcBef>
                <a:spcPts val="1000"/>
              </a:spcBef>
              <a:spcAft>
                <a:spcPts val="0"/>
              </a:spcAft>
              <a:buClr>
                <a:srgbClr val="3F3F3F"/>
              </a:buClr>
              <a:buSzPts val="1800"/>
              <a:buChar char="•"/>
            </a:pPr>
            <a:r>
              <a:rPr lang="en-US" dirty="0"/>
              <a:t>Geo Mapper</a:t>
            </a:r>
            <a:endParaRPr dirty="0"/>
          </a:p>
          <a:p>
            <a:pPr marL="263525" lvl="0" indent="-263525" algn="l" rtl="0">
              <a:lnSpc>
                <a:spcPct val="90000"/>
              </a:lnSpc>
              <a:spcBef>
                <a:spcPts val="1000"/>
              </a:spcBef>
              <a:spcAft>
                <a:spcPts val="0"/>
              </a:spcAft>
              <a:buClr>
                <a:srgbClr val="3F3F3F"/>
              </a:buClr>
              <a:buSzPts val="1800"/>
              <a:buChar char="•"/>
            </a:pPr>
            <a:r>
              <a:rPr lang="en-US" dirty="0" err="1"/>
              <a:t>SuperMap</a:t>
            </a:r>
            <a:endParaRPr dirty="0"/>
          </a:p>
          <a:p>
            <a:pPr marL="263525" lvl="0" indent="-263525" algn="l" rtl="0">
              <a:lnSpc>
                <a:spcPct val="90000"/>
              </a:lnSpc>
              <a:spcBef>
                <a:spcPts val="1000"/>
              </a:spcBef>
              <a:spcAft>
                <a:spcPts val="0"/>
              </a:spcAft>
              <a:buClr>
                <a:srgbClr val="3F3F3F"/>
              </a:buClr>
              <a:buSzPts val="1800"/>
              <a:buChar char="•"/>
            </a:pPr>
            <a:r>
              <a:rPr lang="en-US" dirty="0"/>
              <a:t>ERDAS Imagine</a:t>
            </a:r>
          </a:p>
          <a:p>
            <a:pPr marL="263525" lvl="0" indent="-263525" algn="l" rtl="0">
              <a:lnSpc>
                <a:spcPct val="90000"/>
              </a:lnSpc>
              <a:spcBef>
                <a:spcPts val="1000"/>
              </a:spcBef>
              <a:spcAft>
                <a:spcPts val="0"/>
              </a:spcAft>
              <a:buClr>
                <a:srgbClr val="3F3F3F"/>
              </a:buClr>
              <a:buSzPts val="1800"/>
              <a:buChar char="•"/>
            </a:pPr>
            <a:endParaRPr dirty="0"/>
          </a:p>
        </p:txBody>
      </p:sp>
      <p:sp>
        <p:nvSpPr>
          <p:cNvPr id="217" name="Google Shape;217;p9"/>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8" name="Rectangle 7"/>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15;p9"/>
          <p:cNvSpPr txBox="1">
            <a:spLocks noGrp="1"/>
          </p:cNvSpPr>
          <p:nvPr>
            <p:ph type="body" idx="4"/>
          </p:nvPr>
        </p:nvSpPr>
        <p:spPr>
          <a:xfrm>
            <a:off x="6629400" y="3657600"/>
            <a:ext cx="4555843" cy="3638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200"/>
              <a:buNone/>
            </a:pPr>
            <a:r>
              <a:rPr lang="en-US" sz="2200" dirty="0"/>
              <a:t>Used Applications for mobile app development</a:t>
            </a:r>
            <a:endParaRPr dirty="0"/>
          </a:p>
        </p:txBody>
      </p:sp>
      <p:sp>
        <p:nvSpPr>
          <p:cNvPr id="11" name="Google Shape;216;p9"/>
          <p:cNvSpPr txBox="1">
            <a:spLocks noGrp="1"/>
          </p:cNvSpPr>
          <p:nvPr>
            <p:ph type="body" idx="3"/>
          </p:nvPr>
        </p:nvSpPr>
        <p:spPr>
          <a:xfrm>
            <a:off x="6629400" y="4419600"/>
            <a:ext cx="4414799" cy="1905000"/>
          </a:xfrm>
          <a:prstGeom prst="rect">
            <a:avLst/>
          </a:prstGeom>
          <a:noFill/>
          <a:ln>
            <a:noFill/>
          </a:ln>
        </p:spPr>
        <p:txBody>
          <a:bodyPr spcFirstLastPara="1" wrap="square" lIns="0" tIns="0" rIns="0" bIns="0" anchor="t" anchorCtr="0">
            <a:noAutofit/>
          </a:bodyPr>
          <a:lstStyle/>
          <a:p>
            <a:pPr marL="263525" lvl="0" indent="-263525" algn="l" rtl="0">
              <a:lnSpc>
                <a:spcPct val="90000"/>
              </a:lnSpc>
              <a:spcBef>
                <a:spcPts val="0"/>
              </a:spcBef>
              <a:spcAft>
                <a:spcPts val="0"/>
              </a:spcAft>
              <a:buClr>
                <a:srgbClr val="3F3F3F"/>
              </a:buClr>
              <a:buSzPts val="1800"/>
              <a:buChar char="•"/>
            </a:pPr>
            <a:r>
              <a:rPr lang="en-SG" dirty="0"/>
              <a:t>Machine learning model</a:t>
            </a:r>
          </a:p>
          <a:p>
            <a:pPr marL="0" lvl="0" indent="0">
              <a:spcBef>
                <a:spcPts val="0"/>
              </a:spcBef>
              <a:buNone/>
            </a:pPr>
            <a:r>
              <a:rPr lang="en-SG" dirty="0"/>
              <a:t>    -python (Google </a:t>
            </a:r>
            <a:r>
              <a:rPr lang="en-SG" dirty="0" err="1"/>
              <a:t>colabs</a:t>
            </a:r>
            <a:r>
              <a:rPr lang="en-SG" dirty="0"/>
              <a:t>) </a:t>
            </a:r>
          </a:p>
          <a:p>
            <a:pPr marL="0" lvl="0" indent="0" algn="l" rtl="0">
              <a:lnSpc>
                <a:spcPct val="90000"/>
              </a:lnSpc>
              <a:spcBef>
                <a:spcPts val="0"/>
              </a:spcBef>
              <a:spcAft>
                <a:spcPts val="0"/>
              </a:spcAft>
              <a:buClr>
                <a:srgbClr val="3F3F3F"/>
              </a:buClr>
              <a:buSzPts val="1800"/>
              <a:buNone/>
            </a:pPr>
            <a:endParaRPr lang="en-SG" dirty="0"/>
          </a:p>
          <a:p>
            <a:pPr marL="285750" lvl="0" indent="-285750" algn="l" rtl="0">
              <a:lnSpc>
                <a:spcPct val="90000"/>
              </a:lnSpc>
              <a:spcBef>
                <a:spcPts val="0"/>
              </a:spcBef>
              <a:spcAft>
                <a:spcPts val="0"/>
              </a:spcAft>
              <a:buClr>
                <a:srgbClr val="3F3F3F"/>
              </a:buClr>
              <a:buSzPts val="1800"/>
              <a:buFont typeface="Arial" pitchFamily="34" charset="0"/>
              <a:buChar char="•"/>
            </a:pPr>
            <a:r>
              <a:rPr lang="en-SG" dirty="0"/>
              <a:t>Mobile app</a:t>
            </a:r>
          </a:p>
          <a:p>
            <a:pPr marL="0" lvl="0" indent="0" algn="l" rtl="0">
              <a:lnSpc>
                <a:spcPct val="90000"/>
              </a:lnSpc>
              <a:spcBef>
                <a:spcPts val="1000"/>
              </a:spcBef>
              <a:spcAft>
                <a:spcPts val="0"/>
              </a:spcAft>
              <a:buClr>
                <a:srgbClr val="3F3F3F"/>
              </a:buClr>
              <a:buSzPts val="1800"/>
              <a:buNone/>
            </a:pPr>
            <a:r>
              <a:rPr lang="en-SG" dirty="0"/>
              <a:t>     -Flutter (Android studio)</a:t>
            </a:r>
            <a:endParaRPr dirty="0"/>
          </a:p>
          <a:p>
            <a:pPr marL="0" lvl="0" indent="0" algn="l" rtl="0">
              <a:lnSpc>
                <a:spcPct val="90000"/>
              </a:lnSpc>
              <a:spcBef>
                <a:spcPts val="1000"/>
              </a:spcBef>
              <a:spcAft>
                <a:spcPts val="0"/>
              </a:spcAft>
              <a:buClr>
                <a:srgbClr val="3F3F3F"/>
              </a:buClr>
              <a:buSzPts val="1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ctrTitle"/>
          </p:nvPr>
        </p:nvSpPr>
        <p:spPr>
          <a:xfrm>
            <a:off x="8073391" y="71021"/>
            <a:ext cx="4444123" cy="997521"/>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rgbClr val="FFFF00"/>
              </a:buClr>
              <a:buSzPts val="4400"/>
              <a:buFont typeface="Twentieth Century"/>
              <a:buNone/>
            </a:pPr>
            <a:r>
              <a:rPr lang="en-US" sz="4400" u="sng" dirty="0">
                <a:solidFill>
                  <a:srgbClr val="FFFF00"/>
                </a:solidFill>
              </a:rPr>
              <a:t>The Challenge</a:t>
            </a:r>
            <a:endParaRPr sz="4400" u="sng" dirty="0"/>
          </a:p>
        </p:txBody>
      </p:sp>
      <p:sp>
        <p:nvSpPr>
          <p:cNvPr id="133" name="Google Shape;133;p2"/>
          <p:cNvSpPr txBox="1">
            <a:spLocks noGrp="1"/>
          </p:cNvSpPr>
          <p:nvPr>
            <p:ph type="subTitle" idx="1"/>
          </p:nvPr>
        </p:nvSpPr>
        <p:spPr>
          <a:xfrm>
            <a:off x="8073391" y="1322773"/>
            <a:ext cx="3756943" cy="503363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1"/>
              </a:buClr>
              <a:buSzPts val="2800"/>
              <a:buNone/>
            </a:pPr>
            <a:r>
              <a:rPr lang="en-US" sz="2800" i="0" u="sng" cap="none" dirty="0">
                <a:solidFill>
                  <a:schemeClr val="accent1"/>
                </a:solidFill>
                <a:latin typeface="Calibri"/>
                <a:ea typeface="Calibri"/>
                <a:cs typeface="Calibri"/>
                <a:sym typeface="Calibri"/>
              </a:rPr>
              <a:t>IDENTIFYING RISK WITH SCIENCE + COMMUNITIES</a:t>
            </a:r>
            <a:endParaRPr dirty="0"/>
          </a:p>
          <a:p>
            <a:pPr marL="0" lvl="0" indent="0" algn="l" rtl="0">
              <a:lnSpc>
                <a:spcPct val="90000"/>
              </a:lnSpc>
              <a:spcBef>
                <a:spcPts val="1000"/>
              </a:spcBef>
              <a:spcAft>
                <a:spcPts val="0"/>
              </a:spcAft>
              <a:buClr>
                <a:schemeClr val="lt1"/>
              </a:buClr>
              <a:buSzPts val="2800"/>
              <a:buNone/>
            </a:pPr>
            <a:r>
              <a:rPr lang="en-US" sz="2800" b="0" i="0" dirty="0">
                <a:latin typeface="Overpass"/>
                <a:ea typeface="Overpass"/>
                <a:cs typeface="Overpass"/>
                <a:sym typeface="Overpass"/>
              </a:rPr>
              <a:t>To develop a tool that uses data from NASA satellites and ground-based sources to determine the risk of landslides in rural communities and share the results with local communities and governments.</a:t>
            </a:r>
            <a:endParaRPr sz="2800" i="0" cap="none" dirty="0">
              <a:latin typeface="Calibri"/>
              <a:ea typeface="Calibri"/>
              <a:cs typeface="Calibri"/>
              <a:sym typeface="Calibri"/>
            </a:endParaRPr>
          </a:p>
        </p:txBody>
      </p:sp>
      <p:cxnSp>
        <p:nvCxnSpPr>
          <p:cNvPr id="134" name="Google Shape;134;p2"/>
          <p:cNvCxnSpPr/>
          <p:nvPr/>
        </p:nvCxnSpPr>
        <p:spPr>
          <a:xfrm>
            <a:off x="7804352" y="1204506"/>
            <a:ext cx="0" cy="4093388"/>
          </a:xfrm>
          <a:prstGeom prst="straightConnector1">
            <a:avLst/>
          </a:prstGeom>
          <a:noFill/>
          <a:ln w="63500" cap="rnd" cmpd="sng">
            <a:solidFill>
              <a:schemeClr val="accent4"/>
            </a:solidFill>
            <a:prstDash val="solid"/>
            <a:miter lim="800000"/>
            <a:headEnd type="none" w="sm" len="sm"/>
            <a:tailEnd type="none" w="sm" len="sm"/>
          </a:ln>
        </p:spPr>
      </p:cxnSp>
      <p:sp>
        <p:nvSpPr>
          <p:cNvPr id="135" name="Google Shape;135;p2" descr="space radar outline"/>
          <p:cNvSpPr/>
          <p:nvPr/>
        </p:nvSpPr>
        <p:spPr>
          <a:xfrm rot="-4868500">
            <a:off x="10654807" y="4433342"/>
            <a:ext cx="238125" cy="238125"/>
          </a:xfrm>
          <a:custGeom>
            <a:avLst/>
            <a:gdLst/>
            <a:ahLst/>
            <a:cxnLst/>
            <a:rect l="l" t="t" r="r" b="b"/>
            <a:pathLst>
              <a:path w="238125" h="238125" extrusionOk="0">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pic>
        <p:nvPicPr>
          <p:cNvPr id="136" name="Google Shape;136;p2"/>
          <p:cNvPicPr preferRelativeResize="0">
            <a:picLocks noGrp="1"/>
          </p:cNvPicPr>
          <p:nvPr>
            <p:ph type="pic" idx="2"/>
          </p:nvPr>
        </p:nvPicPr>
        <p:blipFill rotWithShape="1">
          <a:blip r:embed="rId3">
            <a:alphaModFix/>
          </a:blip>
          <a:srcRect l="17081" r="17081"/>
          <a:stretch/>
        </p:blipFill>
        <p:spPr>
          <a:xfrm>
            <a:off x="-156448" y="9526"/>
            <a:ext cx="7960769" cy="6781875"/>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413295"/>
            <a:ext cx="5562600" cy="584775"/>
          </a:xfrm>
          <a:prstGeom prst="rect">
            <a:avLst/>
          </a:prstGeom>
          <a:noFill/>
        </p:spPr>
        <p:txBody>
          <a:bodyPr wrap="square" rtlCol="0">
            <a:spAutoFit/>
          </a:bodyPr>
          <a:lstStyle/>
          <a:p>
            <a:r>
              <a:rPr lang="en-SG" sz="3200" dirty="0"/>
              <a:t>Machine Learning Module</a:t>
            </a:r>
            <a:endParaRPr lang="en-US" sz="32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63" t="5555" r="3739" b="50049"/>
          <a:stretch/>
        </p:blipFill>
        <p:spPr>
          <a:xfrm>
            <a:off x="914400" y="1295400"/>
            <a:ext cx="4419600" cy="4564530"/>
          </a:xfrm>
          <a:prstGeom prst="rect">
            <a:avLst/>
          </a:prstGeom>
          <a:ln>
            <a:solidFill>
              <a:schemeClr val="tx1"/>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72" t="49746" r="4822" b="5754"/>
          <a:stretch/>
        </p:blipFill>
        <p:spPr>
          <a:xfrm>
            <a:off x="6629400" y="1295400"/>
            <a:ext cx="4348007" cy="4564530"/>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iren x2">
            <a:hlinkClick r:id="" action="ppaction://media"/>
            <a:extLst>
              <a:ext uri="{FF2B5EF4-FFF2-40B4-BE49-F238E27FC236}">
                <a16:creationId xmlns:a16="http://schemas.microsoft.com/office/drawing/2014/main" id="{80A21262-1954-4B3D-A5AC-4259DA72223D}"/>
              </a:ext>
            </a:extLst>
          </p:cNvPr>
          <p:cNvPicPr>
            <a:picLocks noGrp="1" noChangeAspect="1"/>
          </p:cNvPicPr>
          <p:nvPr>
            <p:ph type="media" idx="2"/>
            <a:videoFile r:link="rId2"/>
            <p:extLst>
              <p:ext uri="{DAA4B4D4-6D71-4841-9C94-3DE7FCFB9230}">
                <p14:media xmlns:p14="http://schemas.microsoft.com/office/powerpoint/2010/main" r:embed="rId1"/>
              </p:ext>
            </p:extLst>
          </p:nvPr>
        </p:nvPicPr>
        <p:blipFill>
          <a:blip r:embed="rId4"/>
          <a:stretch>
            <a:fillRect/>
          </a:stretch>
        </p:blipFill>
        <p:spPr>
          <a:xfrm>
            <a:off x="165100" y="89693"/>
            <a:ext cx="11861800" cy="6678613"/>
          </a:xfrm>
        </p:spPr>
      </p:pic>
      <p:sp>
        <p:nvSpPr>
          <p:cNvPr id="4" name="Slide Number Placeholder 3">
            <a:extLst>
              <a:ext uri="{FF2B5EF4-FFF2-40B4-BE49-F238E27FC236}">
                <a16:creationId xmlns:a16="http://schemas.microsoft.com/office/drawing/2014/main" id="{3BFB6301-35C3-43EB-93B5-0E462F2FD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33766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a:t>Potential Considerations</a:t>
            </a:r>
            <a:endParaRPr lang="en-US" sz="3200" dirty="0"/>
          </a:p>
        </p:txBody>
      </p:sp>
      <p:sp>
        <p:nvSpPr>
          <p:cNvPr id="8" name="TextBox 7">
            <a:extLst>
              <a:ext uri="{FF2B5EF4-FFF2-40B4-BE49-F238E27FC236}">
                <a16:creationId xmlns:a16="http://schemas.microsoft.com/office/drawing/2014/main" id="{24260B02-5BA5-4A8B-857E-A6C9294BBA89}"/>
              </a:ext>
            </a:extLst>
          </p:cNvPr>
          <p:cNvSpPr txBox="1"/>
          <p:nvPr/>
        </p:nvSpPr>
        <p:spPr>
          <a:xfrm>
            <a:off x="762000" y="1152976"/>
            <a:ext cx="10972800" cy="5078313"/>
          </a:xfrm>
          <a:prstGeom prst="rect">
            <a:avLst/>
          </a:prstGeom>
          <a:noFill/>
        </p:spPr>
        <p:txBody>
          <a:bodyPr wrap="square">
            <a:spAutoFit/>
          </a:bodyPr>
          <a:lstStyle/>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To address this challenge, you could take into account the geology, the historical databases of landslides in the world, the elevation and surface information of the territory, the current land use, demographics, and other variables that you consider helpful in your methodology. Included variables could be processed under a model that allows the method to be standardized and replicable in different municipalities.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Remember that incorporating data capture by the community will considerably enrich your analysis of both detection and prediction of risks.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It is critical to present information in a straightforward, intuitive, and easy way for communities and local governments. </a:t>
            </a:r>
            <a:r>
              <a:rPr lang="en-US" sz="1800" b="0" i="0" dirty="0">
                <a:solidFill>
                  <a:schemeClr val="accent5">
                    <a:lumMod val="75000"/>
                  </a:schemeClr>
                </a:solidFill>
                <a:effectLst/>
                <a:latin typeface="Overpass" panose="020B0604020202020204" charset="0"/>
              </a:rPr>
              <a:t>✅</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Your tool should have a graphical interface that allows communities and local governments to view, interpret, include local information, and analyze decision-making results.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Develop a </a:t>
            </a:r>
            <a:r>
              <a:rPr lang="en-US" sz="1800" b="0" i="0" dirty="0">
                <a:solidFill>
                  <a:srgbClr val="FF0000"/>
                </a:solidFill>
                <a:effectLst/>
                <a:latin typeface="Overpass" panose="020B0604020202020204" charset="0"/>
              </a:rPr>
              <a:t>prototype</a:t>
            </a:r>
            <a:r>
              <a:rPr lang="en-US" sz="1800" b="0" i="0" dirty="0">
                <a:solidFill>
                  <a:srgbClr val="4A5350"/>
                </a:solidFill>
                <a:effectLst/>
                <a:latin typeface="Overpass" panose="020B0604020202020204" charset="0"/>
              </a:rPr>
              <a:t> that is scalable but also operable at a low cost.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Develop machine learning training data sets to predict landslides so that other researchers can easily incorporate training data into their processes.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Create a code repository for your project so other people can review and take advantage of your efforts. ✅</a:t>
            </a:r>
          </a:p>
          <a:p>
            <a:pPr marL="285750" indent="-285750" algn="just">
              <a:buFont typeface="Wingdings" panose="05000000000000000000" pitchFamily="2" charset="2"/>
              <a:buChar char="ü"/>
            </a:pPr>
            <a:r>
              <a:rPr lang="en-US" sz="1800" b="0" i="0" dirty="0">
                <a:solidFill>
                  <a:srgbClr val="4A5350"/>
                </a:solidFill>
                <a:effectLst/>
                <a:latin typeface="Overpass" panose="020B0604020202020204" charset="0"/>
              </a:rPr>
              <a:t>Potential keywords your can search include: world, soil, information ✅</a:t>
            </a:r>
          </a:p>
          <a:p>
            <a:pPr algn="just"/>
            <a:endParaRPr lang="en-US" sz="1800" dirty="0"/>
          </a:p>
        </p:txBody>
      </p:sp>
    </p:spTree>
    <p:extLst>
      <p:ext uri="{BB962C8B-B14F-4D97-AF65-F5344CB8AC3E}">
        <p14:creationId xmlns:p14="http://schemas.microsoft.com/office/powerpoint/2010/main" val="413236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4" name="Google Shape;274;p1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5" name="Rectangle 4"/>
          <p:cNvSpPr/>
          <p:nvPr/>
        </p:nvSpPr>
        <p:spPr>
          <a:xfrm>
            <a:off x="7804352"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2000" y="381000"/>
            <a:ext cx="5562600" cy="584775"/>
          </a:xfrm>
          <a:prstGeom prst="rect">
            <a:avLst/>
          </a:prstGeom>
          <a:noFill/>
        </p:spPr>
        <p:txBody>
          <a:bodyPr wrap="square" rtlCol="0">
            <a:spAutoFit/>
          </a:bodyPr>
          <a:lstStyle/>
          <a:p>
            <a:r>
              <a:rPr lang="en-SG" sz="3200" dirty="0"/>
              <a:t>Further Implementations</a:t>
            </a:r>
            <a:endParaRPr lang="en-US" sz="3200" dirty="0"/>
          </a:p>
        </p:txBody>
      </p:sp>
      <p:sp>
        <p:nvSpPr>
          <p:cNvPr id="8" name="TextBox 7">
            <a:extLst>
              <a:ext uri="{FF2B5EF4-FFF2-40B4-BE49-F238E27FC236}">
                <a16:creationId xmlns:a16="http://schemas.microsoft.com/office/drawing/2014/main" id="{24260B02-5BA5-4A8B-857E-A6C9294BBA89}"/>
              </a:ext>
            </a:extLst>
          </p:cNvPr>
          <p:cNvSpPr txBox="1"/>
          <p:nvPr/>
        </p:nvSpPr>
        <p:spPr>
          <a:xfrm>
            <a:off x="783770" y="1142999"/>
            <a:ext cx="11103429"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t>Give directions to a safer location after creating a GIS network map of low risk areas &amp; connect them with our mobile application.</a:t>
            </a:r>
          </a:p>
          <a:p>
            <a:pPr algn="just"/>
            <a:endParaRPr lang="en-US" sz="2000" dirty="0"/>
          </a:p>
          <a:p>
            <a:pPr marL="285750" indent="-285750" algn="just">
              <a:buFont typeface="Arial" panose="020B0604020202020204" pitchFamily="34" charset="0"/>
              <a:buChar char="•"/>
            </a:pPr>
            <a:r>
              <a:rPr lang="en-US" sz="2000" dirty="0"/>
              <a:t>Display data regarding past hazard scenarios which enables users to be aware of the seriousness of the situation.</a:t>
            </a:r>
          </a:p>
          <a:p>
            <a:pPr algn="just"/>
            <a:endParaRPr lang="en-US" sz="2000" dirty="0"/>
          </a:p>
          <a:p>
            <a:pPr marL="285750" indent="-285750" algn="just">
              <a:buFont typeface="Arial" panose="020B0604020202020204" pitchFamily="34" charset="0"/>
              <a:buChar char="•"/>
            </a:pPr>
            <a:r>
              <a:rPr lang="en-US" sz="2000" dirty="0"/>
              <a:t>Enable the users to report a hazard through our application which can be used in future implementations.</a:t>
            </a:r>
          </a:p>
          <a:p>
            <a:pPr algn="just"/>
            <a:endParaRPr lang="en-US" sz="2000" dirty="0"/>
          </a:p>
          <a:p>
            <a:pPr marL="285750" indent="-285750" algn="just">
              <a:buFont typeface="Arial" panose="020B0604020202020204" pitchFamily="34" charset="0"/>
              <a:buChar char="•"/>
            </a:pPr>
            <a:r>
              <a:rPr lang="en-US" sz="2000" dirty="0"/>
              <a:t>Automatically notify the user about risk level</a:t>
            </a:r>
          </a:p>
          <a:p>
            <a:pPr algn="just"/>
            <a:endParaRPr lang="en-US" sz="2000" dirty="0"/>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399954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 name="Google Shape;123;p1"/>
          <p:cNvPicPr preferRelativeResize="0">
            <a:picLocks/>
          </p:cNvPicPr>
          <p:nvPr/>
        </p:nvPicPr>
        <p:blipFill rotWithShape="1">
          <a:blip r:embed="rId3">
            <a:alphaModFix/>
          </a:blip>
          <a:srcRect t="15369" b="15368"/>
          <a:stretch/>
        </p:blipFill>
        <p:spPr>
          <a:xfrm>
            <a:off x="4038600" y="4581144"/>
            <a:ext cx="4111583" cy="2276856"/>
          </a:xfrm>
          <a:prstGeom prst="rect">
            <a:avLst/>
          </a:prstGeom>
          <a:noFill/>
          <a:ln>
            <a:noFill/>
          </a:ln>
        </p:spPr>
      </p:pic>
      <p:pic>
        <p:nvPicPr>
          <p:cNvPr id="13" name="Google Shape;125;p1"/>
          <p:cNvPicPr preferRelativeResize="0">
            <a:picLocks/>
          </p:cNvPicPr>
          <p:nvPr/>
        </p:nvPicPr>
        <p:blipFill rotWithShape="1">
          <a:blip r:embed="rId4">
            <a:alphaModFix/>
          </a:blip>
          <a:srcRect t="13025" b="13024"/>
          <a:stretch/>
        </p:blipFill>
        <p:spPr>
          <a:xfrm>
            <a:off x="0" y="4566359"/>
            <a:ext cx="4343400" cy="2276856"/>
          </a:xfrm>
          <a:prstGeom prst="rect">
            <a:avLst/>
          </a:prstGeom>
          <a:noFill/>
          <a:ln>
            <a:noFill/>
          </a:ln>
        </p:spPr>
      </p:pic>
      <p:pic>
        <p:nvPicPr>
          <p:cNvPr id="122" name="Google Shape;122;p1"/>
          <p:cNvPicPr preferRelativeResize="0">
            <a:picLocks noGrp="1"/>
          </p:cNvPicPr>
          <p:nvPr>
            <p:ph type="pic" idx="5"/>
          </p:nvPr>
        </p:nvPicPr>
        <p:blipFill rotWithShape="1">
          <a:blip r:embed="rId5">
            <a:alphaModFix/>
          </a:blip>
          <a:srcRect t="22450" b="22450"/>
          <a:stretch/>
        </p:blipFill>
        <p:spPr>
          <a:xfrm>
            <a:off x="0" y="0"/>
            <a:ext cx="4070604" cy="2276856"/>
          </a:xfrm>
          <a:prstGeom prst="rect">
            <a:avLst/>
          </a:prstGeom>
          <a:noFill/>
          <a:ln>
            <a:noFill/>
          </a:ln>
        </p:spPr>
      </p:pic>
      <p:pic>
        <p:nvPicPr>
          <p:cNvPr id="123" name="Google Shape;123;p1"/>
          <p:cNvPicPr preferRelativeResize="0">
            <a:picLocks noGrp="1"/>
          </p:cNvPicPr>
          <p:nvPr>
            <p:ph type="pic" idx="4"/>
          </p:nvPr>
        </p:nvPicPr>
        <p:blipFill rotWithShape="1">
          <a:blip r:embed="rId3">
            <a:alphaModFix/>
          </a:blip>
          <a:srcRect t="15369" b="15368"/>
          <a:stretch/>
        </p:blipFill>
        <p:spPr>
          <a:xfrm>
            <a:off x="4070604" y="0"/>
            <a:ext cx="4111583" cy="2276856"/>
          </a:xfrm>
          <a:prstGeom prst="rect">
            <a:avLst/>
          </a:prstGeom>
          <a:noFill/>
          <a:ln>
            <a:noFill/>
          </a:ln>
        </p:spPr>
      </p:pic>
      <p:pic>
        <p:nvPicPr>
          <p:cNvPr id="124" name="Google Shape;124;p1"/>
          <p:cNvPicPr preferRelativeResize="0">
            <a:picLocks noGrp="1"/>
          </p:cNvPicPr>
          <p:nvPr>
            <p:ph type="pic" idx="6"/>
          </p:nvPr>
        </p:nvPicPr>
        <p:blipFill rotWithShape="1">
          <a:blip r:embed="rId6">
            <a:alphaModFix/>
          </a:blip>
          <a:srcRect l="236" t="32379" r="-2157" b="23255"/>
          <a:stretch/>
        </p:blipFill>
        <p:spPr>
          <a:xfrm>
            <a:off x="8159497" y="-561"/>
            <a:ext cx="4111583" cy="2276856"/>
          </a:xfrm>
          <a:prstGeom prst="rect">
            <a:avLst/>
          </a:prstGeom>
          <a:noFill/>
          <a:ln>
            <a:noFill/>
          </a:ln>
        </p:spPr>
      </p:pic>
      <p:pic>
        <p:nvPicPr>
          <p:cNvPr id="125" name="Google Shape;125;p1"/>
          <p:cNvPicPr preferRelativeResize="0">
            <a:picLocks noGrp="1"/>
          </p:cNvPicPr>
          <p:nvPr>
            <p:ph type="pic" idx="3"/>
          </p:nvPr>
        </p:nvPicPr>
        <p:blipFill rotWithShape="1">
          <a:blip r:embed="rId4">
            <a:alphaModFix/>
          </a:blip>
          <a:srcRect t="13025" b="13024"/>
          <a:stretch/>
        </p:blipFill>
        <p:spPr>
          <a:xfrm>
            <a:off x="8167353" y="2298808"/>
            <a:ext cx="4034172" cy="2276856"/>
          </a:xfrm>
          <a:prstGeom prst="rect">
            <a:avLst/>
          </a:prstGeom>
          <a:noFill/>
          <a:ln>
            <a:noFill/>
          </a:ln>
        </p:spPr>
      </p:pic>
      <p:pic>
        <p:nvPicPr>
          <p:cNvPr id="126" name="Google Shape;126;p1"/>
          <p:cNvPicPr preferRelativeResize="0">
            <a:picLocks noGrp="1"/>
          </p:cNvPicPr>
          <p:nvPr>
            <p:ph type="pic" idx="2"/>
          </p:nvPr>
        </p:nvPicPr>
        <p:blipFill rotWithShape="1">
          <a:blip r:embed="rId7">
            <a:alphaModFix/>
          </a:blip>
          <a:srcRect t="12377" b="12376"/>
          <a:stretch/>
        </p:blipFill>
        <p:spPr>
          <a:xfrm>
            <a:off x="8156900" y="4570790"/>
            <a:ext cx="4034172" cy="2276856"/>
          </a:xfrm>
          <a:prstGeom prst="rect">
            <a:avLst/>
          </a:prstGeom>
          <a:noFill/>
          <a:ln>
            <a:noFill/>
          </a:ln>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990600"/>
            <a:ext cx="12193609" cy="4866587"/>
          </a:xfrm>
          <a:prstGeom prst="rect">
            <a:avLst/>
          </a:prstGeom>
        </p:spPr>
      </p:pic>
    </p:spTree>
    <p:extLst>
      <p:ext uri="{BB962C8B-B14F-4D97-AF65-F5344CB8AC3E}">
        <p14:creationId xmlns:p14="http://schemas.microsoft.com/office/powerpoint/2010/main" val="996880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txBox="1">
            <a:spLocks noGrp="1"/>
          </p:cNvSpPr>
          <p:nvPr>
            <p:ph type="ctrTitle"/>
          </p:nvPr>
        </p:nvSpPr>
        <p:spPr>
          <a:xfrm>
            <a:off x="794862" y="3032684"/>
            <a:ext cx="3759807" cy="1547813"/>
          </a:xfrm>
          <a:prstGeom prst="rect">
            <a:avLst/>
          </a:prstGeom>
          <a:noFill/>
          <a:ln>
            <a:noFill/>
          </a:ln>
        </p:spPr>
        <p:txBody>
          <a:bodyPr spcFirstLastPara="1" wrap="square" lIns="0" tIns="0" rIns="0" bIns="0" anchor="b" anchorCtr="0">
            <a:noAutofit/>
          </a:bodyPr>
          <a:lstStyle/>
          <a:p>
            <a:pPr marL="0" lvl="0" indent="0" algn="l" rtl="0">
              <a:lnSpc>
                <a:spcPct val="60606"/>
              </a:lnSpc>
              <a:spcBef>
                <a:spcPts val="0"/>
              </a:spcBef>
              <a:spcAft>
                <a:spcPts val="0"/>
              </a:spcAft>
              <a:buClr>
                <a:schemeClr val="lt1"/>
              </a:buClr>
              <a:buSzPts val="6600"/>
              <a:buFont typeface="Twentieth Century"/>
              <a:buNone/>
            </a:pPr>
            <a:r>
              <a:rPr lang="en-US"/>
              <a:t>Thank You</a:t>
            </a:r>
            <a:endParaRPr/>
          </a:p>
        </p:txBody>
      </p:sp>
      <p:sp>
        <p:nvSpPr>
          <p:cNvPr id="280" name="Google Shape;280;p16"/>
          <p:cNvSpPr txBox="1">
            <a:spLocks noGrp="1"/>
          </p:cNvSpPr>
          <p:nvPr>
            <p:ph type="body" idx="1"/>
          </p:nvPr>
        </p:nvSpPr>
        <p:spPr>
          <a:xfrm>
            <a:off x="794861" y="4741677"/>
            <a:ext cx="3756943"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600"/>
              <a:buNone/>
            </a:pPr>
            <a:r>
              <a:rPr lang="en-US"/>
              <a:t>Team Cifra</a:t>
            </a:r>
            <a:endParaRPr/>
          </a:p>
        </p:txBody>
      </p:sp>
      <p:pic>
        <p:nvPicPr>
          <p:cNvPr id="281" name="Google Shape;281;p16" descr="Envelope icon" title="Icon Presenter Email"/>
          <p:cNvPicPr preferRelativeResize="0"/>
          <p:nvPr/>
        </p:nvPicPr>
        <p:blipFill rotWithShape="1">
          <a:blip r:embed="rId3">
            <a:alphaModFix/>
          </a:blip>
          <a:srcRect/>
          <a:stretch/>
        </p:blipFill>
        <p:spPr>
          <a:xfrm>
            <a:off x="780097" y="5158124"/>
            <a:ext cx="218900" cy="218900"/>
          </a:xfrm>
          <a:prstGeom prst="rect">
            <a:avLst/>
          </a:prstGeom>
          <a:noFill/>
          <a:ln>
            <a:noFill/>
          </a:ln>
        </p:spPr>
      </p:pic>
      <p:sp>
        <p:nvSpPr>
          <p:cNvPr id="282" name="Google Shape;282;p16"/>
          <p:cNvSpPr txBox="1">
            <a:spLocks noGrp="1"/>
          </p:cNvSpPr>
          <p:nvPr>
            <p:ph type="body" idx="3"/>
          </p:nvPr>
        </p:nvSpPr>
        <p:spPr>
          <a:xfrm>
            <a:off x="1088990" y="5147137"/>
            <a:ext cx="3462814" cy="25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1200"/>
              <a:buNone/>
            </a:pPr>
            <a:r>
              <a:rPr lang="en-US" u="sng">
                <a:solidFill>
                  <a:schemeClr val="hlink"/>
                </a:solidFill>
                <a:hlinkClick r:id="rId4"/>
              </a:rPr>
              <a:t>Cifra.solutions.geo@gmail.com</a:t>
            </a:r>
            <a:endParaRPr/>
          </a:p>
        </p:txBody>
      </p:sp>
      <p:grpSp>
        <p:nvGrpSpPr>
          <p:cNvPr id="283" name="Google Shape;283;p16"/>
          <p:cNvGrpSpPr/>
          <p:nvPr/>
        </p:nvGrpSpPr>
        <p:grpSpPr>
          <a:xfrm flipH="1">
            <a:off x="489813" y="308601"/>
            <a:ext cx="445684" cy="444742"/>
            <a:chOff x="5660231" y="2993234"/>
            <a:chExt cx="868511" cy="866677"/>
          </a:xfrm>
        </p:grpSpPr>
        <p:sp>
          <p:nvSpPr>
            <p:cNvPr id="284" name="Google Shape;284;p1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5" name="Google Shape;285;p1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6" name="Google Shape;286;p1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7" name="Google Shape;287;p1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8" name="Google Shape;288;p1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89" name="Google Shape;289;p1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290" name="Google Shape;290;p1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291" name="Google Shape;291;p1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292" name="Google Shape;292;p1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293" name="Google Shape;293;p16" descr="girl with pigtails raising her hand with chalkboard in background"/>
          <p:cNvPicPr preferRelativeResize="0">
            <a:picLocks noGrp="1"/>
          </p:cNvPicPr>
          <p:nvPr>
            <p:ph type="pic" idx="2"/>
          </p:nvPr>
        </p:nvPicPr>
        <p:blipFill rotWithShape="1">
          <a:blip r:embed="rId5">
            <a:alphaModFix/>
          </a:blip>
          <a:srcRect/>
          <a:stretch/>
        </p:blipFill>
        <p:spPr>
          <a:xfrm flipH="1">
            <a:off x="7801097" y="1"/>
            <a:ext cx="4389475" cy="6677644"/>
          </a:xfrm>
          <a:prstGeom prst="rect">
            <a:avLst/>
          </a:prstGeom>
          <a:solidFill>
            <a:srgbClr val="F2F2F2"/>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What is a Landslide?</a:t>
            </a:r>
            <a:endParaRPr dirty="0"/>
          </a:p>
        </p:txBody>
      </p:sp>
      <p:sp>
        <p:nvSpPr>
          <p:cNvPr id="160" name="Google Shape;160;p4"/>
          <p:cNvSpPr txBox="1">
            <a:spLocks noGrp="1"/>
          </p:cNvSpPr>
          <p:nvPr>
            <p:ph type="body" idx="1"/>
          </p:nvPr>
        </p:nvSpPr>
        <p:spPr>
          <a:xfrm>
            <a:off x="352262" y="1981200"/>
            <a:ext cx="11077737" cy="434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2100"/>
              <a:buNone/>
            </a:pPr>
            <a:r>
              <a:rPr lang="en-US" dirty="0"/>
              <a:t>How does it happen?</a:t>
            </a:r>
          </a:p>
          <a:p>
            <a:pPr marL="0" lvl="0" indent="0" algn="just" rtl="0">
              <a:lnSpc>
                <a:spcPct val="90000"/>
              </a:lnSpc>
              <a:spcBef>
                <a:spcPts val="0"/>
              </a:spcBef>
              <a:spcAft>
                <a:spcPts val="0"/>
              </a:spcAft>
              <a:buClr>
                <a:srgbClr val="3F3F3F"/>
              </a:buClr>
              <a:buSzPts val="2100"/>
              <a:buNone/>
            </a:pPr>
            <a:r>
              <a:rPr lang="en-US" dirty="0"/>
              <a:t>Due to reasons like heavy rainfall, natural causes, human activities </a:t>
            </a:r>
            <a:r>
              <a:rPr lang="en-US" dirty="0">
                <a:solidFill>
                  <a:srgbClr val="FF0000"/>
                </a:solidFill>
              </a:rPr>
              <a:t>the upper mass of the soil gets dislocated from the layers and travels down a slope.</a:t>
            </a:r>
            <a:endParaRPr dirty="0">
              <a:solidFill>
                <a:srgbClr val="FF0000"/>
              </a:solidFill>
            </a:endParaRPr>
          </a:p>
        </p:txBody>
      </p:sp>
      <p:cxnSp>
        <p:nvCxnSpPr>
          <p:cNvPr id="162" name="Google Shape;162;p4"/>
          <p:cNvCxnSpPr>
            <a:cxnSpLocks/>
          </p:cNvCxnSpPr>
          <p:nvPr/>
        </p:nvCxnSpPr>
        <p:spPr>
          <a:xfrm>
            <a:off x="1371600" y="3302253"/>
            <a:ext cx="0" cy="3273268"/>
          </a:xfrm>
          <a:prstGeom prst="straightConnector1">
            <a:avLst/>
          </a:prstGeom>
          <a:noFill/>
          <a:ln w="63500" cap="rnd" cmpd="sng">
            <a:solidFill>
              <a:schemeClr val="accent1"/>
            </a:solidFill>
            <a:prstDash val="solid"/>
            <a:miter lim="800000"/>
            <a:headEnd type="none" w="sm" len="sm"/>
            <a:tailEnd type="none" w="sm" len="sm"/>
          </a:ln>
        </p:spPr>
      </p:cxnSp>
      <p:sp>
        <p:nvSpPr>
          <p:cNvPr id="163" name="Google Shape;163;p4"/>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fld id="{00000000-1234-1234-1234-123412341234}" type="slidenum">
              <a:rPr lang="en-US">
                <a:solidFill>
                  <a:srgbClr val="FFFFFF"/>
                </a:solidFill>
              </a:rPr>
              <a:pPr/>
              <a:t>3</a:t>
            </a:fld>
            <a:endParaRPr>
              <a:solidFill>
                <a:srgbClr val="FFFFFF"/>
              </a:solidFill>
            </a:endParaRPr>
          </a:p>
        </p:txBody>
      </p:sp>
      <p:sp>
        <p:nvSpPr>
          <p:cNvPr id="8" name="Rectangle 7"/>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 Placeholder 1"/>
          <p:cNvSpPr>
            <a:spLocks noGrp="1"/>
          </p:cNvSpPr>
          <p:nvPr>
            <p:ph type="body" idx="2"/>
          </p:nvPr>
        </p:nvSpPr>
        <p:spPr>
          <a:xfrm>
            <a:off x="352262" y="900000"/>
            <a:ext cx="11077738" cy="979932"/>
          </a:xfrm>
        </p:spPr>
        <p:txBody>
          <a:bodyPr/>
          <a:lstStyle/>
          <a:p>
            <a:pPr algn="just"/>
            <a:r>
              <a:rPr lang="en-US" sz="2000" b="0" i="0" u="none" strike="noStrike" dirty="0">
                <a:solidFill>
                  <a:srgbClr val="000000"/>
                </a:solidFill>
                <a:effectLst/>
                <a:latin typeface="Calibri" panose="020F0502020204030204" pitchFamily="34" charset="0"/>
                <a:cs typeface="Calibri" panose="020F0502020204030204" pitchFamily="34" charset="0"/>
              </a:rPr>
              <a:t>According to UNESCO landslide is a </a:t>
            </a:r>
            <a:r>
              <a:rPr lang="en-US" sz="2000" b="0" i="0" u="none" strike="noStrike" dirty="0">
                <a:solidFill>
                  <a:srgbClr val="FF0000"/>
                </a:solidFill>
                <a:effectLst/>
                <a:latin typeface="Calibri" panose="020F0502020204030204" pitchFamily="34" charset="0"/>
                <a:cs typeface="Calibri" panose="020F0502020204030204" pitchFamily="34" charset="0"/>
              </a:rPr>
              <a:t>movement of a mass of rock, or earth down a slope under the influence of gravity</a:t>
            </a:r>
            <a:r>
              <a:rPr lang="en-US" sz="2000" b="0" i="0" u="none" strike="noStrike" dirty="0">
                <a:solidFill>
                  <a:srgbClr val="000000"/>
                </a:solidFill>
                <a:effectLst/>
                <a:latin typeface="Calibri" panose="020F0502020204030204" pitchFamily="34" charset="0"/>
                <a:cs typeface="Calibri" panose="020F0502020204030204" pitchFamily="34" charset="0"/>
              </a:rPr>
              <a:t> (WP/ WLI - International Geotechnical Societies’ UNESCO Working Party on World Landslide Inventory 1990).</a:t>
            </a:r>
            <a:endParaRPr lang="en-US" sz="2000" dirty="0">
              <a:latin typeface="Calibri" panose="020F0502020204030204" pitchFamily="34" charset="0"/>
              <a:cs typeface="Calibri" panose="020F0502020204030204" pitchFamily="34" charset="0"/>
            </a:endParaRPr>
          </a:p>
        </p:txBody>
      </p:sp>
      <p:pic>
        <p:nvPicPr>
          <p:cNvPr id="7" name="Picture Placeholder 6">
            <a:extLst>
              <a:ext uri="{FF2B5EF4-FFF2-40B4-BE49-F238E27FC236}">
                <a16:creationId xmlns:a16="http://schemas.microsoft.com/office/drawing/2014/main" id="{AB95B4EE-B6D3-41C6-8876-2FBEFC9B4657}"/>
              </a:ext>
            </a:extLst>
          </p:cNvPr>
          <p:cNvPicPr>
            <a:picLocks noGrp="1" noChangeAspect="1"/>
          </p:cNvPicPr>
          <p:nvPr>
            <p:ph type="pic" idx="3"/>
          </p:nvPr>
        </p:nvPicPr>
        <p:blipFill rotWithShape="1">
          <a:blip r:embed="rId3"/>
          <a:srcRect l="-376" t="356" r="-30" b="3482"/>
          <a:stretch/>
        </p:blipFill>
        <p:spPr>
          <a:xfrm>
            <a:off x="2781301" y="3305142"/>
            <a:ext cx="6819900" cy="3292502"/>
          </a:xfrm>
        </p:spPr>
      </p:pic>
    </p:spTree>
    <p:extLst>
      <p:ext uri="{BB962C8B-B14F-4D97-AF65-F5344CB8AC3E}">
        <p14:creationId xmlns:p14="http://schemas.microsoft.com/office/powerpoint/2010/main" val="221878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ctrTitle"/>
          </p:nvPr>
        </p:nvSpPr>
        <p:spPr>
          <a:xfrm>
            <a:off x="417251" y="280866"/>
            <a:ext cx="3178206" cy="509247"/>
          </a:xfrm>
          <a:prstGeom prst="rect">
            <a:avLst/>
          </a:prstGeom>
          <a:noFill/>
          <a:ln>
            <a:noFill/>
          </a:ln>
        </p:spPr>
        <p:txBody>
          <a:bodyPr spcFirstLastPara="1" wrap="square" lIns="0" tIns="0" rIns="0" bIns="0" anchor="b" anchorCtr="0">
            <a:noAutofit/>
          </a:bodyPr>
          <a:lstStyle/>
          <a:p>
            <a:pPr marL="0" lvl="0" indent="0" algn="l" rtl="0">
              <a:lnSpc>
                <a:spcPct val="111111"/>
              </a:lnSpc>
              <a:spcBef>
                <a:spcPts val="0"/>
              </a:spcBef>
              <a:spcAft>
                <a:spcPts val="0"/>
              </a:spcAft>
              <a:buClr>
                <a:srgbClr val="FFFF00"/>
              </a:buClr>
              <a:buSzPts val="3600"/>
              <a:buFont typeface="Calibri"/>
              <a:buNone/>
            </a:pPr>
            <a:r>
              <a:rPr lang="en-US" sz="3600" dirty="0">
                <a:solidFill>
                  <a:srgbClr val="FFFF00"/>
                </a:solidFill>
                <a:latin typeface="Calibri"/>
                <a:ea typeface="Calibri"/>
                <a:cs typeface="Calibri"/>
                <a:sym typeface="Calibri"/>
              </a:rPr>
              <a:t>Why?</a:t>
            </a:r>
            <a:endParaRPr dirty="0"/>
          </a:p>
        </p:txBody>
      </p:sp>
      <p:sp>
        <p:nvSpPr>
          <p:cNvPr id="142" name="Google Shape;142;p3"/>
          <p:cNvSpPr txBox="1">
            <a:spLocks noGrp="1"/>
          </p:cNvSpPr>
          <p:nvPr>
            <p:ph type="subTitle" idx="1"/>
          </p:nvPr>
        </p:nvSpPr>
        <p:spPr>
          <a:xfrm>
            <a:off x="152400" y="949911"/>
            <a:ext cx="7344792" cy="5450889"/>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chemeClr val="lt1"/>
              </a:buClr>
              <a:buSzPts val="1600"/>
              <a:buFont typeface="Arial"/>
              <a:buChar char="•"/>
            </a:pPr>
            <a:r>
              <a:rPr lang="en-US" b="0" i="0" dirty="0">
                <a:latin typeface="Helvetica Neue" panose="020B0604020202020204" charset="0"/>
                <a:ea typeface="Helvetica Neue"/>
                <a:cs typeface="Helvetica Neue"/>
                <a:sym typeface="Helvetica Neue"/>
              </a:rPr>
              <a:t> The heavy rains caused flooding and landslides impacting 13 districts in Sri Lanka.</a:t>
            </a:r>
          </a:p>
          <a:p>
            <a:pPr marL="0" lvl="0" indent="0" algn="l" rtl="0">
              <a:lnSpc>
                <a:spcPct val="90000"/>
              </a:lnSpc>
              <a:spcBef>
                <a:spcPts val="0"/>
              </a:spcBef>
              <a:spcAft>
                <a:spcPts val="0"/>
              </a:spcAft>
              <a:buClr>
                <a:schemeClr val="lt1"/>
              </a:buClr>
              <a:buSzPts val="1600"/>
            </a:pPr>
            <a:endParaRPr lang="en-US" b="0" i="0" dirty="0">
              <a:latin typeface="Helvetica Neue" panose="020B0604020202020204" charset="0"/>
              <a:ea typeface="Helvetica Neue"/>
              <a:cs typeface="Helvetica Neue"/>
              <a:sym typeface="Helvetica Neue"/>
            </a:endParaRPr>
          </a:p>
          <a:p>
            <a:pPr marL="285750" indent="-285750">
              <a:spcBef>
                <a:spcPts val="0"/>
              </a:spcBef>
              <a:buFont typeface="Arial"/>
              <a:buChar char="•"/>
            </a:pPr>
            <a:r>
              <a:rPr lang="en-US" dirty="0">
                <a:latin typeface="Helvetica Neue" panose="020B0604020202020204" charset="0"/>
              </a:rPr>
              <a:t>Approximately </a:t>
            </a:r>
            <a:r>
              <a:rPr lang="en-US" dirty="0">
                <a:solidFill>
                  <a:srgbClr val="FFFF00"/>
                </a:solidFill>
                <a:latin typeface="Helvetica Neue" panose="020B0604020202020204" charset="0"/>
              </a:rPr>
              <a:t>20,000 km2 (30.7%) </a:t>
            </a:r>
            <a:r>
              <a:rPr lang="en-US" dirty="0">
                <a:latin typeface="Helvetica Neue" panose="020B0604020202020204" charset="0"/>
              </a:rPr>
              <a:t>of the acreage of Sri Lanka is highly at risk of landslides.</a:t>
            </a:r>
          </a:p>
          <a:p>
            <a:pPr marL="285750" lvl="0" indent="-285750" algn="l" rtl="0">
              <a:lnSpc>
                <a:spcPct val="90000"/>
              </a:lnSpc>
              <a:spcBef>
                <a:spcPts val="0"/>
              </a:spcBef>
              <a:spcAft>
                <a:spcPts val="0"/>
              </a:spcAft>
              <a:buClr>
                <a:schemeClr val="lt1"/>
              </a:buClr>
              <a:buSzPts val="1600"/>
              <a:buFont typeface="Arial"/>
              <a:buChar char="•"/>
            </a:pPr>
            <a:endParaRPr dirty="0">
              <a:latin typeface="Helvetica Neue" panose="020B0604020202020204" charset="0"/>
            </a:endParaRPr>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panose="020B0604020202020204" charset="0"/>
                <a:ea typeface="Helvetica Neue"/>
                <a:cs typeface="Helvetica Neue"/>
                <a:sym typeface="Helvetica Neue"/>
              </a:rPr>
              <a:t>According to the Disaster Management Centre’s (DMC) situation report as of 23 December 2019, </a:t>
            </a:r>
            <a:endParaRPr dirty="0">
              <a:latin typeface="Helvetica Neue" panose="020B0604020202020204" charset="0"/>
            </a:endParaRPr>
          </a:p>
          <a:p>
            <a:pPr marL="0" lvl="0" indent="0" algn="l" rtl="0">
              <a:lnSpc>
                <a:spcPct val="90000"/>
              </a:lnSpc>
              <a:spcBef>
                <a:spcPts val="1000"/>
              </a:spcBef>
              <a:spcAft>
                <a:spcPts val="0"/>
              </a:spcAft>
              <a:buClr>
                <a:schemeClr val="lt1"/>
              </a:buClr>
              <a:buSzPts val="1600"/>
              <a:buNone/>
            </a:pPr>
            <a:r>
              <a:rPr lang="en-US" dirty="0">
                <a:latin typeface="Helvetica Neue" panose="020B0604020202020204" charset="0"/>
                <a:ea typeface="Helvetica Neue"/>
                <a:cs typeface="Helvetica Neue"/>
                <a:sym typeface="Helvetica Neue"/>
              </a:rPr>
              <a:t>		a total of </a:t>
            </a:r>
            <a:r>
              <a:rPr lang="en-US" dirty="0">
                <a:solidFill>
                  <a:srgbClr val="FFFF00"/>
                </a:solidFill>
                <a:latin typeface="Helvetica Neue" panose="020B0604020202020204" charset="0"/>
                <a:ea typeface="Helvetica Neue"/>
                <a:cs typeface="Helvetica Neue"/>
                <a:sym typeface="Helvetica Neue"/>
              </a:rPr>
              <a:t>65,316</a:t>
            </a:r>
            <a:r>
              <a:rPr lang="en-US" dirty="0">
                <a:latin typeface="Helvetica Neue" panose="020B0604020202020204" charset="0"/>
                <a:ea typeface="Helvetica Neue"/>
                <a:cs typeface="Helvetica Neue"/>
                <a:sym typeface="Helvetica Neue"/>
              </a:rPr>
              <a:t> people (</a:t>
            </a:r>
            <a:r>
              <a:rPr lang="en-US" dirty="0">
                <a:solidFill>
                  <a:srgbClr val="FFFF00"/>
                </a:solidFill>
                <a:latin typeface="Helvetica Neue" panose="020B0604020202020204" charset="0"/>
                <a:ea typeface="Helvetica Neue"/>
                <a:cs typeface="Helvetica Neue"/>
                <a:sym typeface="Helvetica Neue"/>
              </a:rPr>
              <a:t>19,072 families</a:t>
            </a:r>
            <a:r>
              <a:rPr lang="en-US" dirty="0">
                <a:latin typeface="Helvetica Neue" panose="020B0604020202020204" charset="0"/>
                <a:ea typeface="Helvetica Neue"/>
                <a:cs typeface="Helvetica Neue"/>
                <a:sym typeface="Helvetica Neue"/>
              </a:rPr>
              <a:t>) were affected</a:t>
            </a:r>
            <a:endParaRPr dirty="0">
              <a:latin typeface="Helvetica Neue" panose="020B0604020202020204" charset="0"/>
            </a:endParaRPr>
          </a:p>
          <a:p>
            <a:pPr marL="0" lvl="0" indent="0" algn="l" rtl="0">
              <a:lnSpc>
                <a:spcPct val="90000"/>
              </a:lnSpc>
              <a:spcBef>
                <a:spcPts val="1000"/>
              </a:spcBef>
              <a:spcAft>
                <a:spcPts val="0"/>
              </a:spcAft>
              <a:buClr>
                <a:schemeClr val="lt1"/>
              </a:buClr>
              <a:buSzPts val="1600"/>
              <a:buNone/>
            </a:pPr>
            <a:r>
              <a:rPr lang="en-US" dirty="0">
                <a:latin typeface="Helvetica Neue" panose="020B0604020202020204" charset="0"/>
                <a:ea typeface="Helvetica Neue"/>
                <a:cs typeface="Helvetica Neue"/>
                <a:sym typeface="Helvetica Neue"/>
              </a:rPr>
              <a:t>		</a:t>
            </a:r>
            <a:r>
              <a:rPr lang="en-US" dirty="0">
                <a:solidFill>
                  <a:srgbClr val="FFFF00"/>
                </a:solidFill>
                <a:latin typeface="Helvetica Neue" panose="020B0604020202020204" charset="0"/>
                <a:ea typeface="Helvetica Neue"/>
                <a:cs typeface="Helvetica Neue"/>
                <a:sym typeface="Helvetica Neue"/>
              </a:rPr>
              <a:t>62 houses </a:t>
            </a:r>
            <a:r>
              <a:rPr lang="en-US" dirty="0">
                <a:latin typeface="Helvetica Neue" panose="020B0604020202020204" charset="0"/>
                <a:ea typeface="Helvetica Neue"/>
                <a:cs typeface="Helvetica Neue"/>
                <a:sym typeface="Helvetica Neue"/>
              </a:rPr>
              <a:t>fully damaged and </a:t>
            </a:r>
            <a:r>
              <a:rPr lang="en-US" dirty="0">
                <a:solidFill>
                  <a:srgbClr val="FFFF00"/>
                </a:solidFill>
                <a:latin typeface="Helvetica Neue" panose="020B0604020202020204" charset="0"/>
                <a:ea typeface="Helvetica Neue"/>
                <a:cs typeface="Helvetica Neue"/>
                <a:sym typeface="Helvetica Neue"/>
              </a:rPr>
              <a:t>1,463 houses </a:t>
            </a:r>
            <a:r>
              <a:rPr lang="en-US" dirty="0">
                <a:latin typeface="Helvetica Neue" panose="020B0604020202020204" charset="0"/>
                <a:ea typeface="Helvetica Neue"/>
                <a:cs typeface="Helvetica Neue"/>
                <a:sym typeface="Helvetica Neue"/>
              </a:rPr>
              <a:t>partially 				damaged. </a:t>
            </a:r>
            <a:endParaRPr dirty="0">
              <a:latin typeface="Helvetica Neue" panose="020B0604020202020204" charset="0"/>
            </a:endParaRPr>
          </a:p>
          <a:p>
            <a:pPr marL="0" lvl="0" indent="0" algn="l" rtl="0">
              <a:lnSpc>
                <a:spcPct val="90000"/>
              </a:lnSpc>
              <a:spcBef>
                <a:spcPts val="1000"/>
              </a:spcBef>
              <a:spcAft>
                <a:spcPts val="0"/>
              </a:spcAft>
              <a:buClr>
                <a:schemeClr val="lt1"/>
              </a:buClr>
              <a:buSzPts val="1600"/>
              <a:buNone/>
            </a:pPr>
            <a:r>
              <a:rPr lang="en-US" dirty="0">
                <a:latin typeface="Helvetica Neue" panose="020B0604020202020204" charset="0"/>
                <a:ea typeface="Helvetica Neue"/>
                <a:cs typeface="Helvetica Neue"/>
                <a:sym typeface="Helvetica Neue"/>
              </a:rPr>
              <a:t>		</a:t>
            </a:r>
            <a:r>
              <a:rPr lang="en-US" dirty="0">
                <a:solidFill>
                  <a:srgbClr val="FFFF00"/>
                </a:solidFill>
                <a:latin typeface="Helvetica Neue" panose="020B0604020202020204" charset="0"/>
                <a:ea typeface="Helvetica Neue"/>
                <a:cs typeface="Helvetica Neue"/>
                <a:sym typeface="Helvetica Neue"/>
              </a:rPr>
              <a:t>17,776 people (5,277 families)</a:t>
            </a:r>
            <a:r>
              <a:rPr lang="en-US" dirty="0">
                <a:latin typeface="Helvetica Neue" panose="020B0604020202020204" charset="0"/>
                <a:ea typeface="Helvetica Neue"/>
                <a:cs typeface="Helvetica Neue"/>
                <a:sym typeface="Helvetica Neue"/>
              </a:rPr>
              <a:t> were evacuated to </a:t>
            </a:r>
            <a:r>
              <a:rPr lang="en-US" dirty="0">
                <a:solidFill>
                  <a:srgbClr val="FFFF00"/>
                </a:solidFill>
                <a:latin typeface="Helvetica Neue" panose="020B0604020202020204" charset="0"/>
                <a:ea typeface="Helvetica Neue"/>
                <a:cs typeface="Helvetica Neue"/>
                <a:sym typeface="Helvetica Neue"/>
              </a:rPr>
              <a:t>133</a:t>
            </a:r>
            <a:r>
              <a:rPr lang="en-US" dirty="0">
                <a:latin typeface="Helvetica Neue" panose="020B0604020202020204" charset="0"/>
                <a:ea typeface="Helvetica Neue"/>
                <a:cs typeface="Helvetica Neue"/>
                <a:sym typeface="Helvetica Neue"/>
              </a:rPr>
              <a:t> safe 			locations.</a:t>
            </a:r>
            <a:endParaRPr dirty="0">
              <a:latin typeface="Helvetica Neue" panose="020B0604020202020204" charset="0"/>
            </a:endParaRPr>
          </a:p>
          <a:p>
            <a:pPr marL="0" lvl="0" indent="0" algn="l" rtl="0">
              <a:lnSpc>
                <a:spcPct val="90000"/>
              </a:lnSpc>
              <a:spcBef>
                <a:spcPts val="1000"/>
              </a:spcBef>
              <a:spcAft>
                <a:spcPts val="0"/>
              </a:spcAft>
              <a:buClr>
                <a:schemeClr val="lt1"/>
              </a:buClr>
              <a:buSzPts val="1600"/>
              <a:buNone/>
            </a:pPr>
            <a:r>
              <a:rPr lang="en-US" b="0" i="0" dirty="0">
                <a:latin typeface="Helvetica Neue" panose="020B0604020202020204" charset="0"/>
                <a:ea typeface="Helvetica Neue"/>
                <a:cs typeface="Helvetica Neue"/>
                <a:sym typeface="Helvetica Neue"/>
              </a:rPr>
              <a:t>			(Sri Lanka: Floods and Landslides - IFRC)</a:t>
            </a:r>
            <a:endParaRPr dirty="0">
              <a:latin typeface="Helvetica Neue" panose="020B0604020202020204" charset="0"/>
            </a:endParaRPr>
          </a:p>
          <a:p>
            <a:pPr marL="285750" lvl="0" indent="-285750" algn="l" rtl="0">
              <a:lnSpc>
                <a:spcPct val="90000"/>
              </a:lnSpc>
              <a:spcBef>
                <a:spcPts val="1000"/>
              </a:spcBef>
              <a:spcAft>
                <a:spcPts val="0"/>
              </a:spcAft>
              <a:buClr>
                <a:schemeClr val="lt1"/>
              </a:buClr>
              <a:buSzPts val="1600"/>
              <a:buFont typeface="Arial" panose="020B0604020202020204" pitchFamily="34" charset="0"/>
              <a:buChar char="•"/>
            </a:pPr>
            <a:r>
              <a:rPr lang="en-US" b="0" i="0" dirty="0">
                <a:latin typeface="Helvetica Neue" panose="020B0604020202020204" charset="0"/>
                <a:ea typeface="Helvetica Neue"/>
                <a:cs typeface="Helvetica Neue"/>
                <a:sym typeface="Helvetica Neue"/>
              </a:rPr>
              <a:t>29 October 2014, a landslide struck the Sri Lanka district of </a:t>
            </a:r>
            <a:r>
              <a:rPr lang="en-US" b="0" i="0" dirty="0">
                <a:solidFill>
                  <a:srgbClr val="FFFF00"/>
                </a:solidFill>
                <a:latin typeface="Helvetica Neue" panose="020B0604020202020204" charset="0"/>
                <a:ea typeface="Helvetica Neue"/>
                <a:cs typeface="Helvetica Neue"/>
                <a:sym typeface="Helvetica Neue"/>
              </a:rPr>
              <a:t>Badulla</a:t>
            </a:r>
            <a:r>
              <a:rPr lang="en-US" b="0" i="0" dirty="0">
                <a:latin typeface="Helvetica Neue" panose="020B0604020202020204" charset="0"/>
                <a:ea typeface="Helvetica Neue"/>
                <a:cs typeface="Helvetica Neue"/>
                <a:sym typeface="Helvetica Neue"/>
              </a:rPr>
              <a:t>, killing at least </a:t>
            </a:r>
            <a:r>
              <a:rPr lang="en-US" b="0" i="0" dirty="0">
                <a:solidFill>
                  <a:srgbClr val="FFFF00"/>
                </a:solidFill>
                <a:latin typeface="Helvetica Neue" panose="020B0604020202020204" charset="0"/>
                <a:ea typeface="Helvetica Neue"/>
                <a:cs typeface="Helvetica Neue"/>
                <a:sym typeface="Helvetica Neue"/>
              </a:rPr>
              <a:t>16</a:t>
            </a:r>
            <a:r>
              <a:rPr lang="en-US" b="0" i="0" dirty="0">
                <a:latin typeface="Helvetica Neue" panose="020B0604020202020204" charset="0"/>
                <a:ea typeface="Helvetica Neue"/>
                <a:cs typeface="Helvetica Neue"/>
                <a:sym typeface="Helvetica Neue"/>
              </a:rPr>
              <a:t> people and leaving an estimated </a:t>
            </a:r>
            <a:r>
              <a:rPr lang="en-US" b="0" i="0" dirty="0">
                <a:solidFill>
                  <a:srgbClr val="FFFF00"/>
                </a:solidFill>
                <a:latin typeface="Helvetica Neue" panose="020B0604020202020204" charset="0"/>
                <a:ea typeface="Helvetica Neue"/>
                <a:cs typeface="Helvetica Neue"/>
                <a:sym typeface="Helvetica Neue"/>
              </a:rPr>
              <a:t>200</a:t>
            </a:r>
            <a:r>
              <a:rPr lang="en-US" b="0" i="0" dirty="0">
                <a:latin typeface="Helvetica Neue" panose="020B0604020202020204" charset="0"/>
                <a:ea typeface="Helvetica Neue"/>
                <a:cs typeface="Helvetica Neue"/>
                <a:sym typeface="Helvetica Neue"/>
              </a:rPr>
              <a:t> missing. </a:t>
            </a:r>
            <a:endParaRPr dirty="0">
              <a:latin typeface="Helvetica Neue" panose="020B0604020202020204" charset="0"/>
            </a:endParaRPr>
          </a:p>
          <a:p>
            <a:pPr marL="285750" lvl="0" indent="-285750" algn="l" rtl="0">
              <a:lnSpc>
                <a:spcPct val="90000"/>
              </a:lnSpc>
              <a:spcBef>
                <a:spcPts val="1000"/>
              </a:spcBef>
              <a:spcAft>
                <a:spcPts val="0"/>
              </a:spcAft>
              <a:buClr>
                <a:schemeClr val="lt1"/>
              </a:buClr>
              <a:buSzPts val="1600"/>
              <a:buFont typeface="Arial"/>
              <a:buChar char="•"/>
            </a:pPr>
            <a:r>
              <a:rPr lang="en-US" b="0" i="0" dirty="0">
                <a:latin typeface="Helvetica Neue" panose="020B0604020202020204" charset="0"/>
                <a:ea typeface="Helvetica Neue"/>
                <a:cs typeface="Helvetica Neue"/>
                <a:sym typeface="Helvetica Neue"/>
              </a:rPr>
              <a:t>List goes on…..</a:t>
            </a:r>
          </a:p>
          <a:p>
            <a:pPr marL="285750" lvl="0" indent="-285750" algn="l" rtl="0">
              <a:lnSpc>
                <a:spcPct val="90000"/>
              </a:lnSpc>
              <a:spcBef>
                <a:spcPts val="1000"/>
              </a:spcBef>
              <a:spcAft>
                <a:spcPts val="0"/>
              </a:spcAft>
              <a:buClr>
                <a:schemeClr val="lt1"/>
              </a:buClr>
              <a:buSzPts val="1600"/>
              <a:buFont typeface="Arial"/>
              <a:buChar char="•"/>
            </a:pPr>
            <a:r>
              <a:rPr lang="en-US" sz="2800" dirty="0">
                <a:latin typeface="Helvetica Neue" panose="020B0604020202020204" charset="0"/>
                <a:sym typeface="Helvetica Neue"/>
              </a:rPr>
              <a:t>This app will save lives!!!</a:t>
            </a:r>
            <a:endParaRPr sz="2800" dirty="0">
              <a:latin typeface="Helvetica Neue" panose="020B0604020202020204" charset="0"/>
            </a:endParaRPr>
          </a:p>
          <a:p>
            <a:pPr marL="0" lvl="0" indent="0" algn="l" rtl="0">
              <a:lnSpc>
                <a:spcPct val="90000"/>
              </a:lnSpc>
              <a:spcBef>
                <a:spcPts val="1000"/>
              </a:spcBef>
              <a:spcAft>
                <a:spcPts val="0"/>
              </a:spcAft>
              <a:buClr>
                <a:schemeClr val="lt1"/>
              </a:buClr>
              <a:buSzPts val="1100"/>
              <a:buNone/>
            </a:pPr>
            <a:endParaRPr b="0" i="0" dirty="0">
              <a:latin typeface="Helvetica Neue" panose="020B0604020202020204" charset="0"/>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b="0" i="0" dirty="0">
              <a:latin typeface="Helvetica Neue" panose="020B0604020202020204" charset="0"/>
              <a:ea typeface="Helvetica Neue"/>
              <a:cs typeface="Helvetica Neue"/>
              <a:sym typeface="Helvetica Neue"/>
            </a:endParaRPr>
          </a:p>
          <a:p>
            <a:pPr marL="0" lvl="0" indent="0" algn="l" rtl="0">
              <a:lnSpc>
                <a:spcPct val="90000"/>
              </a:lnSpc>
              <a:spcBef>
                <a:spcPts val="1000"/>
              </a:spcBef>
              <a:spcAft>
                <a:spcPts val="0"/>
              </a:spcAft>
              <a:buClr>
                <a:schemeClr val="lt1"/>
              </a:buClr>
              <a:buSzPts val="1100"/>
              <a:buNone/>
            </a:pPr>
            <a:endParaRPr b="0" i="0" dirty="0">
              <a:latin typeface="Helvetica Neue" panose="020B0604020202020204" charset="0"/>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endParaRPr b="0" i="0" dirty="0">
              <a:latin typeface="Helvetica Neue" panose="020B0604020202020204" charset="0"/>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panose="020B0604020202020204" charset="0"/>
                <a:ea typeface="Helvetica Neue"/>
                <a:cs typeface="Helvetica Neue"/>
                <a:sym typeface="Helvetica Neue"/>
              </a:rPr>
              <a:t>		</a:t>
            </a:r>
            <a:endParaRPr b="0" i="0" dirty="0">
              <a:latin typeface="Helvetica Neue" panose="020B0604020202020204" charset="0"/>
              <a:ea typeface="Helvetica Neue"/>
              <a:cs typeface="Helvetica Neue"/>
              <a:sym typeface="Helvetica Neue"/>
            </a:endParaRPr>
          </a:p>
          <a:p>
            <a:pPr marL="0" lvl="0" indent="0" algn="l" rtl="0">
              <a:lnSpc>
                <a:spcPct val="90000"/>
              </a:lnSpc>
              <a:spcBef>
                <a:spcPts val="1000"/>
              </a:spcBef>
              <a:spcAft>
                <a:spcPts val="0"/>
              </a:spcAft>
              <a:buClr>
                <a:schemeClr val="lt1"/>
              </a:buClr>
              <a:buSzPts val="1600"/>
              <a:buNone/>
            </a:pPr>
            <a:r>
              <a:rPr lang="en-US" dirty="0">
                <a:latin typeface="Helvetica Neue" panose="020B0604020202020204" charset="0"/>
                <a:ea typeface="Helvetica Neue"/>
                <a:cs typeface="Helvetica Neue"/>
                <a:sym typeface="Helvetica Neue"/>
              </a:rPr>
              <a:t>	</a:t>
            </a:r>
            <a:endParaRPr dirty="0">
              <a:latin typeface="Helvetica Neue" panose="020B0604020202020204" charset="0"/>
            </a:endParaRPr>
          </a:p>
        </p:txBody>
      </p:sp>
      <p:grpSp>
        <p:nvGrpSpPr>
          <p:cNvPr id="143" name="Google Shape;143;p3"/>
          <p:cNvGrpSpPr/>
          <p:nvPr/>
        </p:nvGrpSpPr>
        <p:grpSpPr>
          <a:xfrm>
            <a:off x="2446471" y="5397727"/>
            <a:ext cx="253691" cy="277340"/>
            <a:chOff x="5698331" y="2974181"/>
            <a:chExt cx="781050" cy="853859"/>
          </a:xfrm>
        </p:grpSpPr>
        <p:sp>
          <p:nvSpPr>
            <p:cNvPr id="144" name="Google Shape;144;p3"/>
            <p:cNvSpPr/>
            <p:nvPr/>
          </p:nvSpPr>
          <p:spPr>
            <a:xfrm>
              <a:off x="5707856" y="3370840"/>
              <a:ext cx="771525" cy="457200"/>
            </a:xfrm>
            <a:custGeom>
              <a:avLst/>
              <a:gdLst/>
              <a:ahLst/>
              <a:cxnLst/>
              <a:rect l="l" t="t" r="r" b="b"/>
              <a:pathLst>
                <a:path w="771525" h="457200" extrusionOk="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5" name="Google Shape;145;p3"/>
            <p:cNvSpPr/>
            <p:nvPr/>
          </p:nvSpPr>
          <p:spPr>
            <a:xfrm>
              <a:off x="6317456" y="3164681"/>
              <a:ext cx="123825" cy="123825"/>
            </a:xfrm>
            <a:custGeom>
              <a:avLst/>
              <a:gdLst/>
              <a:ahLst/>
              <a:cxnLst/>
              <a:rect l="l" t="t" r="r" b="b"/>
              <a:pathLst>
                <a:path w="123825" h="123825" extrusionOk="0">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6" name="Google Shape;146;p3"/>
            <p:cNvSpPr/>
            <p:nvPr/>
          </p:nvSpPr>
          <p:spPr>
            <a:xfrm>
              <a:off x="6298406" y="2974181"/>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7" name="Google Shape;147;p3"/>
            <p:cNvSpPr/>
            <p:nvPr/>
          </p:nvSpPr>
          <p:spPr>
            <a:xfrm>
              <a:off x="6126956" y="3212306"/>
              <a:ext cx="180975" cy="171450"/>
            </a:xfrm>
            <a:custGeom>
              <a:avLst/>
              <a:gdLst/>
              <a:ahLst/>
              <a:cxnLst/>
              <a:rect l="l" t="t" r="r" b="b"/>
              <a:pathLst>
                <a:path w="180975" h="171450" extrusionOk="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8" name="Google Shape;148;p3"/>
            <p:cNvSpPr/>
            <p:nvPr/>
          </p:nvSpPr>
          <p:spPr>
            <a:xfrm>
              <a:off x="5698331" y="3117056"/>
              <a:ext cx="123825" cy="123825"/>
            </a:xfrm>
            <a:custGeom>
              <a:avLst/>
              <a:gdLst/>
              <a:ahLst/>
              <a:cxnLst/>
              <a:rect l="l" t="t" r="r" b="b"/>
              <a:pathLst>
                <a:path w="123825" h="123825" extrusionOk="0">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49" name="Google Shape;149;p3"/>
            <p:cNvSpPr/>
            <p:nvPr/>
          </p:nvSpPr>
          <p:spPr>
            <a:xfrm>
              <a:off x="5831681" y="3155156"/>
              <a:ext cx="219075" cy="228600"/>
            </a:xfrm>
            <a:custGeom>
              <a:avLst/>
              <a:gdLst/>
              <a:ahLst/>
              <a:cxnLst/>
              <a:rect l="l" t="t" r="r" b="b"/>
              <a:pathLst>
                <a:path w="219075" h="228600" extrusionOk="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50" name="Google Shape;150;p3"/>
            <p:cNvSpPr/>
            <p:nvPr/>
          </p:nvSpPr>
          <p:spPr>
            <a:xfrm>
              <a:off x="6069806" y="3012284"/>
              <a:ext cx="219075" cy="371475"/>
            </a:xfrm>
            <a:custGeom>
              <a:avLst/>
              <a:gdLst/>
              <a:ahLst/>
              <a:cxnLst/>
              <a:rect l="l" t="t" r="r" b="b"/>
              <a:pathLst>
                <a:path w="219075" h="371475" extrusionOk="0">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51" name="Google Shape;151;p3" descr="dinosaur outline"/>
          <p:cNvSpPr/>
          <p:nvPr/>
        </p:nvSpPr>
        <p:spPr>
          <a:xfrm rot="-646684">
            <a:off x="4421659" y="5775325"/>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52" name="Google Shape;152;p3"/>
          <p:cNvCxnSpPr/>
          <p:nvPr/>
        </p:nvCxnSpPr>
        <p:spPr>
          <a:xfrm>
            <a:off x="7804352" y="1204506"/>
            <a:ext cx="0" cy="4093388"/>
          </a:xfrm>
          <a:prstGeom prst="straightConnector1">
            <a:avLst/>
          </a:prstGeom>
          <a:noFill/>
          <a:ln w="63500" cap="rnd" cmpd="sng">
            <a:solidFill>
              <a:schemeClr val="accent5"/>
            </a:solidFill>
            <a:prstDash val="solid"/>
            <a:miter lim="800000"/>
            <a:headEnd type="none" w="sm" len="sm"/>
            <a:tailEnd type="none" w="sm" len="sm"/>
          </a:ln>
        </p:spPr>
      </p:cxnSp>
      <p:sp>
        <p:nvSpPr>
          <p:cNvPr id="153" name="Google Shape;153;p3"/>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r>
              <a:rPr lang="en-US"/>
              <a:t>03</a:t>
            </a:r>
            <a:endParaRPr/>
          </a:p>
        </p:txBody>
      </p:sp>
      <p:pic>
        <p:nvPicPr>
          <p:cNvPr id="154" name="Google Shape;154;p3"/>
          <p:cNvPicPr preferRelativeResize="0">
            <a:picLocks noGrp="1"/>
          </p:cNvPicPr>
          <p:nvPr>
            <p:ph type="pic" idx="2"/>
          </p:nvPr>
        </p:nvPicPr>
        <p:blipFill rotWithShape="1">
          <a:blip r:embed="rId3">
            <a:alphaModFix/>
          </a:blip>
          <a:srcRect l="28108" r="28108"/>
          <a:stretch/>
        </p:blipFill>
        <p:spPr>
          <a:xfrm>
            <a:off x="7804352" y="0"/>
            <a:ext cx="4386263" cy="6678613"/>
          </a:xfrm>
          <a:prstGeom prst="rect">
            <a:avLst/>
          </a:prstGeom>
          <a:solidFill>
            <a:srgbClr val="F2F2F2"/>
          </a:solidFill>
          <a:ln>
            <a:noFill/>
          </a:ln>
        </p:spPr>
      </p:pic>
      <p:sp>
        <p:nvSpPr>
          <p:cNvPr id="2" name="Rectangle 1"/>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360000" y="360000"/>
            <a:ext cx="69933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a:t>Objectives</a:t>
            </a:r>
            <a:endParaRPr/>
          </a:p>
        </p:txBody>
      </p:sp>
      <p:sp>
        <p:nvSpPr>
          <p:cNvPr id="170" name="Google Shape;170;p5"/>
          <p:cNvSpPr txBox="1">
            <a:spLocks noGrp="1"/>
          </p:cNvSpPr>
          <p:nvPr>
            <p:ph type="body" idx="2"/>
          </p:nvPr>
        </p:nvSpPr>
        <p:spPr>
          <a:xfrm>
            <a:off x="360000" y="1204506"/>
            <a:ext cx="6992936" cy="4915494"/>
          </a:xfrm>
          <a:prstGeom prst="rect">
            <a:avLst/>
          </a:prstGeom>
          <a:noFill/>
          <a:ln>
            <a:noFill/>
          </a:ln>
        </p:spPr>
        <p:txBody>
          <a:bodyPr spcFirstLastPara="1" wrap="square" lIns="0" tIns="0" rIns="0" bIns="0" anchor="t" anchorCtr="0">
            <a:noAutofit/>
          </a:bodyPr>
          <a:lstStyle/>
          <a:p>
            <a:pPr marL="263525" lvl="0" indent="-263525" algn="just" rtl="0">
              <a:lnSpc>
                <a:spcPct val="90000"/>
              </a:lnSpc>
              <a:spcBef>
                <a:spcPts val="0"/>
              </a:spcBef>
              <a:spcAft>
                <a:spcPts val="0"/>
              </a:spcAft>
              <a:buClr>
                <a:srgbClr val="3F3F3F"/>
              </a:buClr>
              <a:buSzPts val="2400"/>
              <a:buChar char="•"/>
            </a:pPr>
            <a:r>
              <a:rPr lang="en-US" sz="2400" dirty="0"/>
              <a:t>To develop an awareness of the community about the threat level they are in</a:t>
            </a:r>
            <a:endParaRPr dirty="0"/>
          </a:p>
          <a:p>
            <a:pPr marL="263525" lvl="0" indent="-263525" algn="just" rtl="0">
              <a:lnSpc>
                <a:spcPct val="90000"/>
              </a:lnSpc>
              <a:spcBef>
                <a:spcPts val="1000"/>
              </a:spcBef>
              <a:spcAft>
                <a:spcPts val="0"/>
              </a:spcAft>
              <a:buClr>
                <a:srgbClr val="3F3F3F"/>
              </a:buClr>
              <a:buSzPts val="2400"/>
              <a:buChar char="•"/>
            </a:pPr>
            <a:r>
              <a:rPr lang="en-US" sz="2400" dirty="0"/>
              <a:t>To develop a Landslide Susceptibility Map using </a:t>
            </a:r>
            <a:r>
              <a:rPr lang="en-US" sz="2400" dirty="0" err="1"/>
              <a:t>WoE</a:t>
            </a:r>
            <a:r>
              <a:rPr lang="en-US" sz="2400" dirty="0"/>
              <a:t> models</a:t>
            </a:r>
            <a:endParaRPr dirty="0"/>
          </a:p>
          <a:p>
            <a:pPr marL="263525" lvl="0" indent="-263525" algn="just" rtl="0">
              <a:lnSpc>
                <a:spcPct val="90000"/>
              </a:lnSpc>
              <a:spcBef>
                <a:spcPts val="1000"/>
              </a:spcBef>
              <a:spcAft>
                <a:spcPts val="0"/>
              </a:spcAft>
              <a:buClr>
                <a:srgbClr val="3F3F3F"/>
              </a:buClr>
              <a:buSzPts val="2400"/>
              <a:buChar char="•"/>
            </a:pPr>
            <a:r>
              <a:rPr lang="en-US" sz="2400" dirty="0"/>
              <a:t>To provide an improved decision support tool for hazard managers and planners</a:t>
            </a:r>
            <a:endParaRPr dirty="0"/>
          </a:p>
          <a:p>
            <a:pPr marL="263525" lvl="0" indent="-263525" algn="just" rtl="0">
              <a:lnSpc>
                <a:spcPct val="90000"/>
              </a:lnSpc>
              <a:spcBef>
                <a:spcPts val="1000"/>
              </a:spcBef>
              <a:spcAft>
                <a:spcPts val="0"/>
              </a:spcAft>
              <a:buClr>
                <a:srgbClr val="3F3F3F"/>
              </a:buClr>
              <a:buSzPts val="2400"/>
              <a:buChar char="•"/>
            </a:pPr>
            <a:r>
              <a:rPr lang="en-US" sz="2400" dirty="0"/>
              <a:t> to incorporate Earth observations (as satellite data) with local open data provided by national entities and scientific institutes.</a:t>
            </a:r>
            <a:endParaRPr dirty="0"/>
          </a:p>
          <a:p>
            <a:pPr marL="263525" lvl="0" indent="-263525" algn="just" rtl="0">
              <a:lnSpc>
                <a:spcPct val="90000"/>
              </a:lnSpc>
              <a:spcBef>
                <a:spcPts val="1000"/>
              </a:spcBef>
              <a:spcAft>
                <a:spcPts val="0"/>
              </a:spcAft>
              <a:buClr>
                <a:srgbClr val="3F3F3F"/>
              </a:buClr>
              <a:buSzPts val="2400"/>
              <a:buChar char="•"/>
            </a:pPr>
            <a:r>
              <a:rPr lang="en-US" sz="2400" dirty="0"/>
              <a:t>Motivate the general public can contribute by capturing data in their territories to improve the precision of the analysis.</a:t>
            </a:r>
            <a:endParaRPr dirty="0"/>
          </a:p>
        </p:txBody>
      </p:sp>
      <p:cxnSp>
        <p:nvCxnSpPr>
          <p:cNvPr id="171" name="Google Shape;171;p5"/>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sp>
        <p:nvSpPr>
          <p:cNvPr id="172" name="Google Shape;172;p5"/>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73" name="Google Shape;173;p5"/>
          <p:cNvPicPr preferRelativeResize="0">
            <a:picLocks noGrp="1"/>
          </p:cNvPicPr>
          <p:nvPr>
            <p:ph type="pic" idx="3"/>
          </p:nvPr>
        </p:nvPicPr>
        <p:blipFill rotWithShape="1">
          <a:blip r:embed="rId3">
            <a:alphaModFix/>
          </a:blip>
          <a:srcRect l="18120" t="21" r="44974" b="-21"/>
          <a:stretch/>
        </p:blipFill>
        <p:spPr>
          <a:xfrm>
            <a:off x="7804150" y="1"/>
            <a:ext cx="4387850" cy="6679488"/>
          </a:xfrm>
          <a:prstGeom prst="rect">
            <a:avLst/>
          </a:prstGeom>
          <a:solidFill>
            <a:srgbClr val="F2F2F2"/>
          </a:solidFill>
          <a:ln>
            <a:noFill/>
          </a:ln>
        </p:spPr>
      </p:pic>
      <p:sp>
        <p:nvSpPr>
          <p:cNvPr id="7" name="Rectangle 6"/>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ctrTitle"/>
          </p:nvPr>
        </p:nvSpPr>
        <p:spPr>
          <a:xfrm>
            <a:off x="794863" y="489906"/>
            <a:ext cx="2793412" cy="519854"/>
          </a:xfrm>
          <a:prstGeom prst="rect">
            <a:avLst/>
          </a:prstGeom>
          <a:noFill/>
          <a:ln>
            <a:noFill/>
          </a:ln>
        </p:spPr>
        <p:txBody>
          <a:bodyPr spcFirstLastPara="1" wrap="square" lIns="0" tIns="0" rIns="0" bIns="0" anchor="b" anchorCtr="0">
            <a:noAutofit/>
          </a:bodyPr>
          <a:lstStyle/>
          <a:p>
            <a:pPr marL="0" lvl="0" indent="0" algn="l" rtl="0">
              <a:lnSpc>
                <a:spcPct val="90909"/>
              </a:lnSpc>
              <a:spcBef>
                <a:spcPts val="0"/>
              </a:spcBef>
              <a:spcAft>
                <a:spcPts val="0"/>
              </a:spcAft>
              <a:buClr>
                <a:schemeClr val="lt1"/>
              </a:buClr>
              <a:buSzPts val="4400"/>
              <a:buFont typeface="Twentieth Century"/>
              <a:buNone/>
            </a:pPr>
            <a:r>
              <a:rPr lang="en-US" sz="4400"/>
              <a:t>Study Area</a:t>
            </a:r>
            <a:endParaRPr/>
          </a:p>
        </p:txBody>
      </p:sp>
      <p:sp>
        <p:nvSpPr>
          <p:cNvPr id="179" name="Google Shape;179;p6"/>
          <p:cNvSpPr txBox="1">
            <a:spLocks noGrp="1"/>
          </p:cNvSpPr>
          <p:nvPr>
            <p:ph type="body" idx="1"/>
          </p:nvPr>
        </p:nvSpPr>
        <p:spPr>
          <a:xfrm>
            <a:off x="731354" y="1009760"/>
            <a:ext cx="6476998" cy="6936317"/>
          </a:xfrm>
          <a:prstGeom prst="rect">
            <a:avLst/>
          </a:prstGeom>
          <a:noFill/>
          <a:ln>
            <a:noFill/>
          </a:ln>
        </p:spPr>
        <p:txBody>
          <a:bodyPr spcFirstLastPara="1" wrap="square" lIns="0" tIns="0" rIns="0" bIns="0" anchor="ctr" anchorCtr="0">
            <a:noAutofit/>
          </a:bodyPr>
          <a:lstStyle/>
          <a:p>
            <a:pPr marL="285750" lvl="0" indent="-285750" algn="just" rtl="0">
              <a:lnSpc>
                <a:spcPct val="90000"/>
              </a:lnSpc>
              <a:spcBef>
                <a:spcPts val="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 study was focused on landslide susceptibility mapping in </a:t>
            </a:r>
            <a:r>
              <a:rPr lang="en-US" sz="1800" b="0" i="0" u="none" strike="noStrike" dirty="0" err="1">
                <a:latin typeface="Open Sans"/>
                <a:ea typeface="Open Sans"/>
                <a:cs typeface="Open Sans"/>
                <a:sym typeface="Open Sans"/>
              </a:rPr>
              <a:t>Badulla</a:t>
            </a:r>
            <a:r>
              <a:rPr lang="en-US" sz="1800" b="0" i="0" u="none" strike="noStrike" dirty="0">
                <a:latin typeface="Open Sans"/>
                <a:ea typeface="Open Sans"/>
                <a:cs typeface="Open Sans"/>
                <a:sym typeface="Open Sans"/>
              </a:rPr>
              <a:t> District, which is situated in the </a:t>
            </a:r>
            <a:r>
              <a:rPr lang="en-US" sz="1800" b="0" i="0" u="none" strike="noStrike" dirty="0" err="1">
                <a:latin typeface="Open Sans"/>
                <a:ea typeface="Open Sans"/>
                <a:cs typeface="Open Sans"/>
                <a:sym typeface="Open Sans"/>
              </a:rPr>
              <a:t>Uva</a:t>
            </a:r>
            <a:r>
              <a:rPr lang="en-US" sz="1800" b="0" i="0" u="none" strike="noStrike" dirty="0">
                <a:latin typeface="Open Sans"/>
                <a:ea typeface="Open Sans"/>
                <a:cs typeface="Open Sans"/>
                <a:sym typeface="Open Sans"/>
              </a:rPr>
              <a:t> province between 6º 59’ 05” of North latitude and 81º 03’ 23” of the East longitude of Sri Lanka, using causative factors and application of </a:t>
            </a:r>
            <a:r>
              <a:rPr lang="en-US" sz="1800" b="0" i="0" u="none" strike="noStrike" dirty="0" err="1">
                <a:latin typeface="Open Sans"/>
                <a:ea typeface="Open Sans"/>
                <a:cs typeface="Open Sans"/>
                <a:sym typeface="Open Sans"/>
              </a:rPr>
              <a:t>WoE</a:t>
            </a:r>
            <a:r>
              <a:rPr lang="en-US" sz="1800" b="0" i="0" u="none" strike="noStrike" dirty="0">
                <a:latin typeface="Open Sans"/>
                <a:ea typeface="Open Sans"/>
                <a:cs typeface="Open Sans"/>
                <a:sym typeface="Open Sans"/>
              </a:rPr>
              <a:t> models. The district covers about 2871 sq. km of land area with altitudes varying from 50 to 2530 m above sea level.</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Most of the land area is mountainous, with the growth of population, there is an increasing demand for the lands and utilization of land. Most of the landslide incidents occur due to heavy rainfall. </a:t>
            </a:r>
            <a:endParaRPr dirty="0"/>
          </a:p>
          <a:p>
            <a:pPr marL="285750" lvl="0" indent="-285750" algn="just" rtl="0">
              <a:lnSpc>
                <a:spcPct val="90000"/>
              </a:lnSpc>
              <a:spcBef>
                <a:spcPts val="1000"/>
              </a:spcBef>
              <a:spcAft>
                <a:spcPts val="0"/>
              </a:spcAft>
              <a:buClr>
                <a:schemeClr val="lt1"/>
              </a:buClr>
              <a:buSzPts val="1800"/>
              <a:buFont typeface="Arial"/>
              <a:buChar char="•"/>
            </a:pPr>
            <a:r>
              <a:rPr lang="en-US" sz="1800" b="0" i="0" u="none" strike="noStrike" dirty="0">
                <a:latin typeface="Open Sans"/>
                <a:ea typeface="Open Sans"/>
                <a:cs typeface="Open Sans"/>
                <a:sym typeface="Open Sans"/>
              </a:rPr>
              <a:t>There is great variation in the rainfall amounts with maximum rainfall occurring during the fall of the year with the heaviest rainfall occurring during the months of </a:t>
            </a:r>
            <a:r>
              <a:rPr lang="en-US" sz="1800" b="0" i="0" u="none" strike="noStrike" dirty="0">
                <a:solidFill>
                  <a:srgbClr val="FFFF00"/>
                </a:solidFill>
                <a:latin typeface="Open Sans"/>
                <a:ea typeface="Open Sans"/>
                <a:cs typeface="Open Sans"/>
                <a:sym typeface="Open Sans"/>
              </a:rPr>
              <a:t>October and November.</a:t>
            </a:r>
            <a:endParaRPr dirty="0"/>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800"/>
              <a:buNone/>
            </a:pPr>
            <a:endParaRPr sz="1800" b="0" i="0" u="none" strike="noStrike" dirty="0">
              <a:latin typeface="Open Sans"/>
              <a:ea typeface="Open Sans"/>
              <a:cs typeface="Open Sans"/>
              <a:sym typeface="Open Sans"/>
            </a:endParaRPr>
          </a:p>
          <a:p>
            <a:pPr marL="0" lvl="0" indent="0" algn="just" rtl="0">
              <a:lnSpc>
                <a:spcPct val="90000"/>
              </a:lnSpc>
              <a:spcBef>
                <a:spcPts val="1000"/>
              </a:spcBef>
              <a:spcAft>
                <a:spcPts val="0"/>
              </a:spcAft>
              <a:buClr>
                <a:schemeClr val="lt1"/>
              </a:buClr>
              <a:buSzPts val="1600"/>
              <a:buNone/>
            </a:pPr>
            <a:endParaRPr b="0" dirty="0"/>
          </a:p>
          <a:p>
            <a:pPr marL="0" lvl="0" indent="0" algn="l" rtl="0">
              <a:lnSpc>
                <a:spcPct val="90000"/>
              </a:lnSpc>
              <a:spcBef>
                <a:spcPts val="1000"/>
              </a:spcBef>
              <a:spcAft>
                <a:spcPts val="0"/>
              </a:spcAft>
              <a:buClr>
                <a:schemeClr val="lt1"/>
              </a:buClr>
              <a:buSzPts val="1600"/>
              <a:buNone/>
            </a:pPr>
            <a:br>
              <a:rPr lang="en-US" dirty="0"/>
            </a:br>
            <a:endParaRPr dirty="0"/>
          </a:p>
        </p:txBody>
      </p:sp>
      <p:grpSp>
        <p:nvGrpSpPr>
          <p:cNvPr id="180" name="Google Shape;180;p6"/>
          <p:cNvGrpSpPr/>
          <p:nvPr/>
        </p:nvGrpSpPr>
        <p:grpSpPr>
          <a:xfrm flipH="1">
            <a:off x="170216" y="264211"/>
            <a:ext cx="445684" cy="444742"/>
            <a:chOff x="5660231" y="2993234"/>
            <a:chExt cx="868511" cy="866677"/>
          </a:xfrm>
        </p:grpSpPr>
        <p:sp>
          <p:nvSpPr>
            <p:cNvPr id="181" name="Google Shape;181;p6"/>
            <p:cNvSpPr/>
            <p:nvPr/>
          </p:nvSpPr>
          <p:spPr>
            <a:xfrm>
              <a:off x="5660231" y="3288411"/>
              <a:ext cx="571500" cy="571500"/>
            </a:xfrm>
            <a:custGeom>
              <a:avLst/>
              <a:gdLst/>
              <a:ahLst/>
              <a:cxnLst/>
              <a:rect l="l" t="t" r="r" b="b"/>
              <a:pathLst>
                <a:path w="571500" h="571500" extrusionOk="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2" name="Google Shape;182;p6"/>
            <p:cNvSpPr/>
            <p:nvPr/>
          </p:nvSpPr>
          <p:spPr>
            <a:xfrm>
              <a:off x="5778589" y="3406883"/>
              <a:ext cx="171450" cy="171450"/>
            </a:xfrm>
            <a:custGeom>
              <a:avLst/>
              <a:gdLst/>
              <a:ahLst/>
              <a:cxnLst/>
              <a:rect l="l" t="t" r="r" b="b"/>
              <a:pathLst>
                <a:path w="171450" h="171450" extrusionOk="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3" name="Google Shape;183;p6"/>
            <p:cNvSpPr/>
            <p:nvPr/>
          </p:nvSpPr>
          <p:spPr>
            <a:xfrm>
              <a:off x="6007446" y="3504769"/>
              <a:ext cx="142875" cy="142875"/>
            </a:xfrm>
            <a:custGeom>
              <a:avLst/>
              <a:gdLst/>
              <a:ahLst/>
              <a:cxnLst/>
              <a:rect l="l" t="t" r="r" b="b"/>
              <a:pathLst>
                <a:path w="142875" h="142875" extrusionOk="0">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4" name="Google Shape;184;p6"/>
            <p:cNvSpPr/>
            <p:nvPr/>
          </p:nvSpPr>
          <p:spPr>
            <a:xfrm>
              <a:off x="5819742" y="3637845"/>
              <a:ext cx="152400" cy="142875"/>
            </a:xfrm>
            <a:custGeom>
              <a:avLst/>
              <a:gdLst/>
              <a:ahLst/>
              <a:cxnLst/>
              <a:rect l="l" t="t" r="r" b="b"/>
              <a:pathLst>
                <a:path w="152400" h="142875" extrusionOk="0">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5" name="Google Shape;185;p6"/>
            <p:cNvSpPr/>
            <p:nvPr/>
          </p:nvSpPr>
          <p:spPr>
            <a:xfrm>
              <a:off x="6170593" y="3013169"/>
              <a:ext cx="333375" cy="333375"/>
            </a:xfrm>
            <a:custGeom>
              <a:avLst/>
              <a:gdLst/>
              <a:ahLst/>
              <a:cxnLst/>
              <a:rect l="l" t="t" r="r" b="b"/>
              <a:pathLst>
                <a:path w="333375" h="333375" extrusionOk="0">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6" name="Google Shape;186;p6"/>
            <p:cNvSpPr/>
            <p:nvPr/>
          </p:nvSpPr>
          <p:spPr>
            <a:xfrm>
              <a:off x="6058150" y="2993234"/>
              <a:ext cx="285750" cy="285750"/>
            </a:xfrm>
            <a:custGeom>
              <a:avLst/>
              <a:gdLst/>
              <a:ahLst/>
              <a:cxnLst/>
              <a:rect l="l" t="t" r="r" b="b"/>
              <a:pathLst>
                <a:path w="285750" h="285750" extrusionOk="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87" name="Google Shape;187;p6"/>
            <p:cNvSpPr/>
            <p:nvPr/>
          </p:nvSpPr>
          <p:spPr>
            <a:xfrm>
              <a:off x="6242992" y="3178076"/>
              <a:ext cx="285750" cy="285750"/>
            </a:xfrm>
            <a:custGeom>
              <a:avLst/>
              <a:gdLst/>
              <a:ahLst/>
              <a:cxnLst/>
              <a:rect l="l" t="t" r="r" b="b"/>
              <a:pathLst>
                <a:path w="285750" h="285750" extrusionOk="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grpSp>
      <p:sp>
        <p:nvSpPr>
          <p:cNvPr id="188" name="Google Shape;188;p6" descr="dinosaur outline"/>
          <p:cNvSpPr/>
          <p:nvPr/>
        </p:nvSpPr>
        <p:spPr>
          <a:xfrm>
            <a:off x="4946994" y="5307571"/>
            <a:ext cx="446307" cy="371026"/>
          </a:xfrm>
          <a:custGeom>
            <a:avLst/>
            <a:gdLst/>
            <a:ahLst/>
            <a:cxnLst/>
            <a:rect l="l" t="t" r="r" b="b"/>
            <a:pathLst>
              <a:path w="790575" h="657225" extrusionOk="0">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cxnSp>
        <p:nvCxnSpPr>
          <p:cNvPr id="189" name="Google Shape;189;p6"/>
          <p:cNvCxnSpPr/>
          <p:nvPr/>
        </p:nvCxnSpPr>
        <p:spPr>
          <a:xfrm>
            <a:off x="7804352" y="1204506"/>
            <a:ext cx="0" cy="4093388"/>
          </a:xfrm>
          <a:prstGeom prst="straightConnector1">
            <a:avLst/>
          </a:prstGeom>
          <a:noFill/>
          <a:ln w="63500" cap="rnd" cmpd="sng">
            <a:solidFill>
              <a:schemeClr val="accent1"/>
            </a:solidFill>
            <a:prstDash val="solid"/>
            <a:miter lim="800000"/>
            <a:headEnd type="none" w="sm" len="sm"/>
            <a:tailEnd type="none" w="sm" len="sm"/>
          </a:ln>
        </p:spPr>
      </p:cxnSp>
      <p:pic>
        <p:nvPicPr>
          <p:cNvPr id="190" name="Google Shape;190;p6"/>
          <p:cNvPicPr preferRelativeResize="0">
            <a:picLocks noGrp="1"/>
          </p:cNvPicPr>
          <p:nvPr>
            <p:ph type="pic" idx="2"/>
          </p:nvPr>
        </p:nvPicPr>
        <p:blipFill rotWithShape="1">
          <a:blip r:embed="rId3">
            <a:alphaModFix/>
          </a:blip>
          <a:srcRect l="3510" t="5377" r="3509" b="3432"/>
          <a:stretch/>
        </p:blipFill>
        <p:spPr>
          <a:xfrm>
            <a:off x="7802525" y="171450"/>
            <a:ext cx="4389475" cy="6477000"/>
          </a:xfrm>
          <a:prstGeom prst="rect">
            <a:avLst/>
          </a:prstGeom>
          <a:solidFill>
            <a:srgbClr val="F2F2F2"/>
          </a:solidFill>
          <a:ln>
            <a:noFill/>
          </a:ln>
        </p:spPr>
      </p:pic>
      <p:sp>
        <p:nvSpPr>
          <p:cNvPr id="15" name="Rectangle 14"/>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4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Questionnaire(Sample of 60) </a:t>
            </a:r>
            <a:endParaRPr dirty="0"/>
          </a:p>
        </p:txBody>
      </p:sp>
      <p:graphicFrame>
        <p:nvGraphicFramePr>
          <p:cNvPr id="196" name="Google Shape;196;p7" descr="Donut Graph"/>
          <p:cNvGraphicFramePr/>
          <p:nvPr>
            <p:extLst>
              <p:ext uri="{D42A27DB-BD31-4B8C-83A1-F6EECF244321}">
                <p14:modId xmlns:p14="http://schemas.microsoft.com/office/powerpoint/2010/main" val="2378032888"/>
              </p:ext>
            </p:extLst>
          </p:nvPr>
        </p:nvGraphicFramePr>
        <p:xfrm>
          <a:off x="1524000" y="1371600"/>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198" name="Google Shape;198;p7"/>
          <p:cNvGraphicFramePr/>
          <p:nvPr>
            <p:extLst>
              <p:ext uri="{D42A27DB-BD31-4B8C-83A1-F6EECF244321}">
                <p14:modId xmlns:p14="http://schemas.microsoft.com/office/powerpoint/2010/main" val="899149858"/>
              </p:ext>
            </p:extLst>
          </p:nvPr>
        </p:nvGraphicFramePr>
        <p:xfrm>
          <a:off x="210955" y="1828801"/>
          <a:ext cx="3428849" cy="34827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9" name="Google Shape;199;p7"/>
          <p:cNvGraphicFramePr/>
          <p:nvPr/>
        </p:nvGraphicFramePr>
        <p:xfrm>
          <a:off x="4079944" y="1876426"/>
          <a:ext cx="3873432" cy="3435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0" name="Google Shape;200;p7"/>
          <p:cNvGraphicFramePr/>
          <p:nvPr/>
        </p:nvGraphicFramePr>
        <p:xfrm>
          <a:off x="8526646" y="1808393"/>
          <a:ext cx="3454399" cy="3591880"/>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7115-2919-4209-A25C-9595B3F2792D}"/>
              </a:ext>
            </a:extLst>
          </p:cNvPr>
          <p:cNvSpPr>
            <a:spLocks noGrp="1"/>
          </p:cNvSpPr>
          <p:nvPr>
            <p:ph type="title"/>
          </p:nvPr>
        </p:nvSpPr>
        <p:spPr>
          <a:xfrm>
            <a:off x="360000" y="359999"/>
            <a:ext cx="11473200" cy="554401"/>
          </a:xfrm>
        </p:spPr>
        <p:txBody>
          <a:bodyPr/>
          <a:lstStyle/>
          <a:p>
            <a:r>
              <a:rPr lang="en-US" dirty="0"/>
              <a:t>Questionnaire</a:t>
            </a:r>
          </a:p>
        </p:txBody>
      </p:sp>
      <p:sp>
        <p:nvSpPr>
          <p:cNvPr id="4" name="Slide Number Placeholder 3">
            <a:extLst>
              <a:ext uri="{FF2B5EF4-FFF2-40B4-BE49-F238E27FC236}">
                <a16:creationId xmlns:a16="http://schemas.microsoft.com/office/drawing/2014/main" id="{D493FAF2-8846-4193-A8ED-E815E58ADA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F5A5E903-1780-421D-ACA9-71B0A625CFA5}"/>
              </a:ext>
            </a:extLst>
          </p:cNvPr>
          <p:cNvPicPr>
            <a:picLocks noChangeAspect="1"/>
          </p:cNvPicPr>
          <p:nvPr/>
        </p:nvPicPr>
        <p:blipFill rotWithShape="1">
          <a:blip r:embed="rId2"/>
          <a:srcRect l="23750" t="20499" r="25000" b="5249"/>
          <a:stretch/>
        </p:blipFill>
        <p:spPr>
          <a:xfrm>
            <a:off x="360000" y="1524000"/>
            <a:ext cx="5658040" cy="4763480"/>
          </a:xfrm>
          <a:prstGeom prst="rect">
            <a:avLst/>
          </a:prstGeom>
        </p:spPr>
      </p:pic>
      <p:pic>
        <p:nvPicPr>
          <p:cNvPr id="8" name="Picture 7">
            <a:extLst>
              <a:ext uri="{FF2B5EF4-FFF2-40B4-BE49-F238E27FC236}">
                <a16:creationId xmlns:a16="http://schemas.microsoft.com/office/drawing/2014/main" id="{CF87E6D3-AC76-4221-BAD6-9A656500092A}"/>
              </a:ext>
            </a:extLst>
          </p:cNvPr>
          <p:cNvPicPr>
            <a:picLocks noChangeAspect="1"/>
          </p:cNvPicPr>
          <p:nvPr/>
        </p:nvPicPr>
        <p:blipFill rotWithShape="1">
          <a:blip r:embed="rId3"/>
          <a:srcRect l="23719" t="24412" r="25032" b="8922"/>
          <a:stretch/>
        </p:blipFill>
        <p:spPr>
          <a:xfrm>
            <a:off x="6218908" y="1905000"/>
            <a:ext cx="5674291" cy="4228121"/>
          </a:xfrm>
          <a:prstGeom prst="rect">
            <a:avLst/>
          </a:prstGeom>
        </p:spPr>
      </p:pic>
      <p:sp>
        <p:nvSpPr>
          <p:cNvPr id="7" name="Rectangle 6">
            <a:extLst>
              <a:ext uri="{FF2B5EF4-FFF2-40B4-BE49-F238E27FC236}">
                <a16:creationId xmlns:a16="http://schemas.microsoft.com/office/drawing/2014/main" id="{03BF1EAB-2527-4B75-BB12-8A2ED190255E}"/>
              </a:ext>
            </a:extLst>
          </p:cNvPr>
          <p:cNvSpPr/>
          <p:nvPr/>
        </p:nvSpPr>
        <p:spPr>
          <a:xfrm>
            <a:off x="7804352" y="6698912"/>
            <a:ext cx="4387648" cy="159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1560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381000" y="381000"/>
            <a:ext cx="114732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3200"/>
              <a:buFont typeface="Twentieth Century"/>
              <a:buNone/>
            </a:pPr>
            <a:r>
              <a:rPr lang="en-US" dirty="0"/>
              <a:t>Here we focused on two main sectors. </a:t>
            </a:r>
            <a:br>
              <a:rPr lang="en-US" dirty="0"/>
            </a:br>
            <a:endParaRPr dirty="0"/>
          </a:p>
        </p:txBody>
      </p:sp>
      <p:graphicFrame>
        <p:nvGraphicFramePr>
          <p:cNvPr id="196" name="Google Shape;196;p7" descr="Donut Graph"/>
          <p:cNvGraphicFramePr/>
          <p:nvPr/>
        </p:nvGraphicFramePr>
        <p:xfrm>
          <a:off x="1525724" y="1368557"/>
          <a:ext cx="3567113" cy="3829915"/>
        </p:xfrm>
        <a:graphic>
          <a:graphicData uri="http://schemas.openxmlformats.org/drawingml/2006/chart">
            <c:chart xmlns:c="http://schemas.openxmlformats.org/drawingml/2006/chart" xmlns:r="http://schemas.openxmlformats.org/officeDocument/2006/relationships" r:id="rId3"/>
          </a:graphicData>
        </a:graphic>
      </p:graphicFrame>
      <p:sp>
        <p:nvSpPr>
          <p:cNvPr id="197" name="Google Shape;197;p7"/>
          <p:cNvSpPr txBox="1">
            <a:spLocks noGrp="1"/>
          </p:cNvSpPr>
          <p:nvPr>
            <p:ph type="sldNum" idx="12"/>
          </p:nvPr>
        </p:nvSpPr>
        <p:spPr>
          <a:xfrm>
            <a:off x="11594400" y="6678000"/>
            <a:ext cx="597600" cy="144000"/>
          </a:xfrm>
          <a:prstGeom prst="rect">
            <a:avLst/>
          </a:prstGeom>
          <a:gradFill>
            <a:gsLst>
              <a:gs pos="0">
                <a:srgbClr val="002D63"/>
              </a:gs>
              <a:gs pos="47000">
                <a:srgbClr val="004290"/>
              </a:gs>
              <a:gs pos="100000">
                <a:schemeClr val="accent1"/>
              </a:gs>
            </a:gsLst>
            <a:lin ang="10800000" scaled="0"/>
          </a:gradFill>
          <a:ln>
            <a:noFill/>
          </a:ln>
        </p:spPr>
        <p:txBody>
          <a:bodyPr spcFirstLastPara="1" wrap="square" lIns="0" tIns="0" rIns="72000" bIns="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8" name="Rectangle 7"/>
          <p:cNvSpPr/>
          <p:nvPr/>
        </p:nvSpPr>
        <p:spPr>
          <a:xfrm>
            <a:off x="7798665" y="6629400"/>
            <a:ext cx="4387648"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14400" y="1110018"/>
            <a:ext cx="9906000" cy="3970318"/>
          </a:xfrm>
          <a:prstGeom prst="rect">
            <a:avLst/>
          </a:prstGeom>
          <a:noFill/>
        </p:spPr>
        <p:txBody>
          <a:bodyPr wrap="square" rtlCol="0">
            <a:spAutoFit/>
          </a:bodyPr>
          <a:lstStyle/>
          <a:p>
            <a:pPr marL="342900" indent="-342900">
              <a:buFont typeface="+mj-lt"/>
              <a:buAutoNum type="arabicPeriod"/>
            </a:pPr>
            <a:r>
              <a:rPr lang="en-SG" sz="2000" dirty="0"/>
              <a:t>Rainfall at the moment.</a:t>
            </a:r>
          </a:p>
          <a:p>
            <a:endParaRPr lang="en-SG" sz="2000" dirty="0"/>
          </a:p>
          <a:p>
            <a:pPr lvl="2"/>
            <a:r>
              <a:rPr lang="en-SG" sz="2000" dirty="0"/>
              <a:t> Here we consider rainfall condition data and duration of rainfall. Then, calculate occurrence probability of landslide because of rainfall(Using machine learning model)</a:t>
            </a:r>
          </a:p>
          <a:p>
            <a:pPr lvl="2"/>
            <a:endParaRPr lang="en-SG" sz="2000" dirty="0"/>
          </a:p>
          <a:p>
            <a:pPr marL="342900" lvl="2" indent="-342900">
              <a:buAutoNum type="arabicPeriod" startAt="2"/>
            </a:pPr>
            <a:r>
              <a:rPr lang="en-SG" sz="2000" dirty="0"/>
              <a:t>Conditions of the land.</a:t>
            </a:r>
          </a:p>
          <a:p>
            <a:pPr lvl="2"/>
            <a:endParaRPr lang="en-SG" sz="2000" dirty="0"/>
          </a:p>
          <a:p>
            <a:pPr lvl="2"/>
            <a:r>
              <a:rPr lang="en-SG" sz="2000" dirty="0"/>
              <a:t>Here we considered whether the landslides causative factors related to surface. And, checked whether those factors met the relevant condition to cause a landslide by the use of susceptibility map(</a:t>
            </a:r>
            <a:r>
              <a:rPr lang="en-SG" sz="2000" dirty="0" err="1"/>
              <a:t>WoE</a:t>
            </a:r>
            <a:r>
              <a:rPr lang="en-SG" sz="2000" dirty="0"/>
              <a:t> model)</a:t>
            </a:r>
          </a:p>
          <a:p>
            <a:pPr lvl="2"/>
            <a:endParaRPr lang="en-SG" dirty="0"/>
          </a:p>
          <a:p>
            <a:pPr lvl="2"/>
            <a:endParaRPr lang="en-SG" dirty="0"/>
          </a:p>
          <a:p>
            <a:pPr lvl="2"/>
            <a:r>
              <a:rPr lang="en-SG" sz="2400" dirty="0"/>
              <a:t>Using conditional probability of above sectors, we predict the final risk.</a:t>
            </a:r>
          </a:p>
        </p:txBody>
      </p:sp>
    </p:spTree>
    <p:extLst>
      <p:ext uri="{BB962C8B-B14F-4D97-AF65-F5344CB8AC3E}">
        <p14:creationId xmlns:p14="http://schemas.microsoft.com/office/powerpoint/2010/main" val="3710827044"/>
      </p:ext>
    </p:extLst>
  </p:cSld>
  <p:clrMapOvr>
    <a:masterClrMapping/>
  </p:clrMapOvr>
</p:sld>
</file>

<file path=ppt/theme/theme1.xml><?xml version="1.0" encoding="utf-8"?>
<a:theme xmlns:a="http://schemas.openxmlformats.org/drawingml/2006/main" name="Office Theme">
  <a:themeElements>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53">
    <a:dk1>
      <a:srgbClr val="000000"/>
    </a:dk1>
    <a:lt1>
      <a:srgbClr val="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1568</TotalTime>
  <Words>1534</Words>
  <Application>Microsoft Office PowerPoint</Application>
  <PresentationFormat>Widescreen</PresentationFormat>
  <Paragraphs>281</Paragraphs>
  <Slides>25</Slides>
  <Notes>23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Lucida Sans</vt:lpstr>
      <vt:lpstr>Helvetica Neue</vt:lpstr>
      <vt:lpstr>Overpass</vt:lpstr>
      <vt:lpstr>Times New Roman</vt:lpstr>
      <vt:lpstr>Twentieth Century</vt:lpstr>
      <vt:lpstr>Wingdings</vt:lpstr>
      <vt:lpstr>TimesNewRomanPS</vt:lpstr>
      <vt:lpstr>Calibri</vt:lpstr>
      <vt:lpstr>Arial</vt:lpstr>
      <vt:lpstr>Open Sans</vt:lpstr>
      <vt:lpstr>Office Theme</vt:lpstr>
      <vt:lpstr>Siren: Landslide Threat Alert Application</vt:lpstr>
      <vt:lpstr>The Challenge</vt:lpstr>
      <vt:lpstr>What is a Landslide?</vt:lpstr>
      <vt:lpstr>Why?</vt:lpstr>
      <vt:lpstr>Objectives</vt:lpstr>
      <vt:lpstr>Study Area</vt:lpstr>
      <vt:lpstr>Questionnaire(Sample of 60) </vt:lpstr>
      <vt:lpstr>Questionnaire</vt:lpstr>
      <vt:lpstr>Here we focused on two main sectors.  </vt:lpstr>
      <vt:lpstr>Factors We Considered  </vt:lpstr>
      <vt:lpstr> Landslide Inventory Map</vt:lpstr>
      <vt:lpstr>PowerPoint Presentation</vt:lpstr>
      <vt:lpstr>Landslide Causative Factors Reclassification</vt:lpstr>
      <vt:lpstr>PowerPoint Presentation</vt:lpstr>
      <vt:lpstr>Weight of Evidence</vt:lpstr>
      <vt:lpstr>Risk Map Module</vt:lpstr>
      <vt:lpstr>PowerPoint Presentation</vt:lpstr>
      <vt:lpstr>PowerPoint Presentation</vt:lpstr>
      <vt:lpstr>Data Collection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Siren: Landslide Threat Alert Application</dc:title>
  <dc:creator>acer</dc:creator>
  <cp:lastModifiedBy>acer</cp:lastModifiedBy>
  <cp:revision>50</cp:revision>
  <dcterms:created xsi:type="dcterms:W3CDTF">2021-10-01T16:29:07Z</dcterms:created>
  <dcterms:modified xsi:type="dcterms:W3CDTF">2021-10-10T14:02:55Z</dcterms:modified>
</cp:coreProperties>
</file>